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4"/>
  </p:notesMasterIdLst>
  <p:sldIdLst>
    <p:sldId id="257" r:id="rId2"/>
    <p:sldId id="258" r:id="rId3"/>
    <p:sldId id="259" r:id="rId4"/>
    <p:sldId id="260" r:id="rId5"/>
    <p:sldId id="261" r:id="rId6"/>
    <p:sldId id="262" r:id="rId7"/>
    <p:sldId id="263" r:id="rId8"/>
    <p:sldId id="264" r:id="rId9"/>
    <p:sldId id="265" r:id="rId10"/>
    <p:sldId id="266" r:id="rId11"/>
    <p:sldId id="267" r:id="rId12"/>
    <p:sldId id="268" r:id="rId1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C040FE14-5504-444F-BBA7-D02027635EBC}" v="16" dt="2025-07-28T21:39:48.762"/>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95" autoAdjust="0"/>
    <p:restoredTop sz="94660"/>
  </p:normalViewPr>
  <p:slideViewPr>
    <p:cSldViewPr snapToGrid="0">
      <p:cViewPr varScale="1">
        <p:scale>
          <a:sx n="62" d="100"/>
          <a:sy n="62" d="100"/>
        </p:scale>
        <p:origin x="828" y="268"/>
      </p:cViewPr>
      <p:guideLst/>
    </p:cSldViewPr>
  </p:slideViewPr>
  <p:notesTextViewPr>
    <p:cViewPr>
      <p:scale>
        <a:sx n="1" d="1"/>
        <a:sy n="1" d="1"/>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19" Type="http://schemas.microsoft.com/office/2015/10/relationships/revisionInfo" Target="revisionInfo.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diagrams/_rels/data1.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image" Target="../media/image6.jpeg"/></Relationships>
</file>

<file path=ppt/diagrams/_rels/data2.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image" Target="../media/image14.jpeg"/></Relationships>
</file>

<file path=ppt/diagrams/_rels/drawing1.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image" Target="../media/image6.jpeg"/></Relationships>
</file>

<file path=ppt/diagrams/_rels/drawing2.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image" Target="../media/image14.jpeg"/></Relationships>
</file>

<file path=ppt/diagrams/colors1.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EFDBE35A-A2EB-469D-B1B2-3853D4685C5D}" type="doc">
      <dgm:prSet loTypeId="urn:microsoft.com/office/officeart/2024/3/layout/verticalVisualTextBlock1" loCatId="Picture" qsTypeId="urn:microsoft.com/office/officeart/2005/8/quickstyle/simple4" qsCatId="simple" csTypeId="urn:microsoft.com/office/officeart/2005/8/colors/colorful5" csCatId="colorful" phldr="1"/>
      <dgm:spPr/>
      <dgm:t>
        <a:bodyPr/>
        <a:lstStyle/>
        <a:p>
          <a:endParaRPr lang="en-US"/>
        </a:p>
      </dgm:t>
    </dgm:pt>
    <dgm:pt modelId="{59A7C600-8A0A-4847-8764-C69A92F0BAE8}">
      <dgm:prSet custT="1"/>
      <dgm:spPr/>
      <dgm:t>
        <a:bodyPr/>
        <a:lstStyle/>
        <a:p>
          <a:pPr algn="ctr">
            <a:defRPr b="1"/>
          </a:pPr>
          <a:r>
            <a:rPr lang="en-US" sz="2400" dirty="0"/>
            <a:t>Designing Supportive Environments</a:t>
          </a:r>
        </a:p>
      </dgm:t>
    </dgm:pt>
    <dgm:pt modelId="{F1DA1C6F-AB8B-4E96-8792-B588DBED4816}" type="parTrans" cxnId="{B902067A-CB1A-4A54-85D8-011FA26F37DD}">
      <dgm:prSet/>
      <dgm:spPr/>
      <dgm:t>
        <a:bodyPr/>
        <a:lstStyle/>
        <a:p>
          <a:pPr algn="ctr"/>
          <a:endParaRPr lang="en-US"/>
        </a:p>
      </dgm:t>
    </dgm:pt>
    <dgm:pt modelId="{14458C87-B4E6-47A9-AE62-26E990D8A618}" type="sibTrans" cxnId="{B902067A-CB1A-4A54-85D8-011FA26F37DD}">
      <dgm:prSet/>
      <dgm:spPr/>
      <dgm:t>
        <a:bodyPr/>
        <a:lstStyle/>
        <a:p>
          <a:pPr algn="ctr">
            <a:defRPr b="1"/>
          </a:pPr>
          <a:endParaRPr lang="en-US"/>
        </a:p>
      </dgm:t>
    </dgm:pt>
    <dgm:pt modelId="{7AADE861-A0D7-42E8-BF6F-BE11B1D20345}">
      <dgm:prSet custT="1"/>
      <dgm:spPr/>
      <dgm:t>
        <a:bodyPr/>
        <a:lstStyle/>
        <a:p>
          <a:pPr algn="ctr"/>
          <a:r>
            <a:rPr lang="en-US" sz="2000" dirty="0"/>
            <a:t>Consider environment, food, digital input, and noise when planning daily routines to support nervous system regulation.</a:t>
          </a:r>
        </a:p>
      </dgm:t>
    </dgm:pt>
    <dgm:pt modelId="{CB2D9ECA-BABD-4031-8A68-E4524A1F73BD}" type="parTrans" cxnId="{539A38D1-1912-4983-BB91-A790D9DCD4CE}">
      <dgm:prSet/>
      <dgm:spPr/>
      <dgm:t>
        <a:bodyPr/>
        <a:lstStyle/>
        <a:p>
          <a:pPr algn="ctr"/>
          <a:endParaRPr lang="en-US"/>
        </a:p>
      </dgm:t>
    </dgm:pt>
    <dgm:pt modelId="{73C8D60D-B848-40AC-AF44-96431D5DE871}" type="sibTrans" cxnId="{539A38D1-1912-4983-BB91-A790D9DCD4CE}">
      <dgm:prSet/>
      <dgm:spPr/>
      <dgm:t>
        <a:bodyPr/>
        <a:lstStyle/>
        <a:p>
          <a:pPr algn="ctr"/>
          <a:endParaRPr lang="en-US"/>
        </a:p>
      </dgm:t>
    </dgm:pt>
    <dgm:pt modelId="{C8E94FCF-41F4-4C61-A697-5D587BB9282F}">
      <dgm:prSet custT="1"/>
      <dgm:spPr/>
      <dgm:t>
        <a:bodyPr/>
        <a:lstStyle/>
        <a:p>
          <a:pPr algn="ctr">
            <a:defRPr b="1"/>
          </a:pPr>
          <a:r>
            <a:rPr lang="en-US" sz="2400" dirty="0"/>
            <a:t>Balanced Daily Activities</a:t>
          </a:r>
        </a:p>
      </dgm:t>
    </dgm:pt>
    <dgm:pt modelId="{ABCB6D6C-4459-4197-B1FF-83FF8ACC6FB4}" type="parTrans" cxnId="{E9D8F0DA-28F0-4419-B947-7E0B712CE090}">
      <dgm:prSet/>
      <dgm:spPr/>
      <dgm:t>
        <a:bodyPr/>
        <a:lstStyle/>
        <a:p>
          <a:pPr algn="ctr"/>
          <a:endParaRPr lang="en-US"/>
        </a:p>
      </dgm:t>
    </dgm:pt>
    <dgm:pt modelId="{3DEE3AC3-F76C-433B-AEAB-019F70AAAB1F}" type="sibTrans" cxnId="{E9D8F0DA-28F0-4419-B947-7E0B712CE090}">
      <dgm:prSet/>
      <dgm:spPr/>
      <dgm:t>
        <a:bodyPr/>
        <a:lstStyle/>
        <a:p>
          <a:pPr algn="ctr">
            <a:defRPr b="1"/>
          </a:pPr>
          <a:endParaRPr lang="en-US"/>
        </a:p>
      </dgm:t>
    </dgm:pt>
    <dgm:pt modelId="{CA7FF210-E671-4BA3-8C40-BA8996A0BF7C}">
      <dgm:prSet custT="1"/>
      <dgm:spPr/>
      <dgm:t>
        <a:bodyPr/>
        <a:lstStyle/>
        <a:p>
          <a:pPr algn="ctr"/>
          <a:r>
            <a:rPr lang="en-US" sz="2000" dirty="0"/>
            <a:t>Explore routines around meals, sleep, and work to promote a healthy daily rhythm and well-being.</a:t>
          </a:r>
        </a:p>
      </dgm:t>
    </dgm:pt>
    <dgm:pt modelId="{C1CDE5A7-0FB5-4071-A941-5C9C3B3FF0F1}" type="parTrans" cxnId="{FEA728BF-2D20-4D04-87DE-647CE7572A15}">
      <dgm:prSet/>
      <dgm:spPr/>
      <dgm:t>
        <a:bodyPr/>
        <a:lstStyle/>
        <a:p>
          <a:pPr algn="ctr"/>
          <a:endParaRPr lang="en-US"/>
        </a:p>
      </dgm:t>
    </dgm:pt>
    <dgm:pt modelId="{FF5D358D-5579-480D-A673-256761020543}" type="sibTrans" cxnId="{FEA728BF-2D20-4D04-87DE-647CE7572A15}">
      <dgm:prSet/>
      <dgm:spPr/>
      <dgm:t>
        <a:bodyPr/>
        <a:lstStyle/>
        <a:p>
          <a:pPr algn="ctr"/>
          <a:endParaRPr lang="en-US"/>
        </a:p>
      </dgm:t>
    </dgm:pt>
    <dgm:pt modelId="{266C6EB7-932F-410B-B4F6-EED170E0F512}">
      <dgm:prSet custT="1"/>
      <dgm:spPr/>
      <dgm:t>
        <a:bodyPr/>
        <a:lstStyle/>
        <a:p>
          <a:pPr algn="ctr">
            <a:defRPr b="1"/>
          </a:pPr>
          <a:r>
            <a:rPr lang="en-US" sz="2400" dirty="0"/>
            <a:t>Practical Homework Tools</a:t>
          </a:r>
        </a:p>
      </dgm:t>
    </dgm:pt>
    <dgm:pt modelId="{26123327-5F88-4DFD-BE27-AF759796A586}" type="parTrans" cxnId="{EE107D96-85D1-4275-A598-FEFF19EA62BB}">
      <dgm:prSet/>
      <dgm:spPr/>
      <dgm:t>
        <a:bodyPr/>
        <a:lstStyle/>
        <a:p>
          <a:pPr algn="ctr"/>
          <a:endParaRPr lang="en-US"/>
        </a:p>
      </dgm:t>
    </dgm:pt>
    <dgm:pt modelId="{08C92537-C57B-4A97-91E4-F676B50C351D}" type="sibTrans" cxnId="{EE107D96-85D1-4275-A598-FEFF19EA62BB}">
      <dgm:prSet/>
      <dgm:spPr/>
      <dgm:t>
        <a:bodyPr/>
        <a:lstStyle/>
        <a:p>
          <a:pPr algn="ctr"/>
          <a:endParaRPr lang="en-US"/>
        </a:p>
      </dgm:t>
    </dgm:pt>
    <dgm:pt modelId="{72BC1A3E-A643-4253-8EF1-D71D9B1AA457}">
      <dgm:prSet custT="1"/>
      <dgm:spPr/>
      <dgm:t>
        <a:bodyPr/>
        <a:lstStyle/>
        <a:p>
          <a:pPr algn="ctr"/>
          <a:r>
            <a:rPr lang="en-US" sz="2000" dirty="0"/>
            <a:t>Complete a 5 senses environment scan, a meal check-in, and a 24-hour rhythm template as homework exercises</a:t>
          </a:r>
          <a:r>
            <a:rPr lang="en-US" sz="1400" dirty="0"/>
            <a:t>.</a:t>
          </a:r>
        </a:p>
      </dgm:t>
    </dgm:pt>
    <dgm:pt modelId="{224569AC-7B55-41AB-873D-719506702F69}" type="parTrans" cxnId="{5E2624BF-4B0A-4EF9-ABB7-EEFE3569B41B}">
      <dgm:prSet/>
      <dgm:spPr/>
      <dgm:t>
        <a:bodyPr/>
        <a:lstStyle/>
        <a:p>
          <a:pPr algn="ctr"/>
          <a:endParaRPr lang="en-US"/>
        </a:p>
      </dgm:t>
    </dgm:pt>
    <dgm:pt modelId="{90EC794A-A28E-4057-A48B-C7391E976B04}" type="sibTrans" cxnId="{5E2624BF-4B0A-4EF9-ABB7-EEFE3569B41B}">
      <dgm:prSet/>
      <dgm:spPr/>
      <dgm:t>
        <a:bodyPr/>
        <a:lstStyle/>
        <a:p>
          <a:pPr algn="ctr"/>
          <a:endParaRPr lang="en-US"/>
        </a:p>
      </dgm:t>
    </dgm:pt>
    <dgm:pt modelId="{C07FC7D0-95E6-4F54-A352-0A9D1DFB2238}" type="pres">
      <dgm:prSet presAssocID="{EFDBE35A-A2EB-469D-B1B2-3853D4685C5D}" presName="Root" presStyleCnt="0">
        <dgm:presLayoutVars>
          <dgm:dir/>
          <dgm:resizeHandles val="exact"/>
        </dgm:presLayoutVars>
      </dgm:prSet>
      <dgm:spPr/>
    </dgm:pt>
    <dgm:pt modelId="{FD801741-FC90-4E81-8E26-5DDB45F7675D}" type="pres">
      <dgm:prSet presAssocID="{59A7C600-8A0A-4847-8764-C69A92F0BAE8}" presName="Composite" presStyleCnt="0"/>
      <dgm:spPr/>
    </dgm:pt>
    <dgm:pt modelId="{7202A5EF-96AB-464F-B1E1-FE585FCF9AF8}" type="pres">
      <dgm:prSet presAssocID="{59A7C600-8A0A-4847-8764-C69A92F0BAE8}" presName="Picture" presStyleLbl="node1" presStyleIdx="0" presStyleCnt="3"/>
      <dgm:spPr>
        <a:blipFill>
          <a:blip xmlns:r="http://schemas.openxmlformats.org/officeDocument/2006/relationships" r:embed="rId1">
            <a:extLst>
              <a:ext uri="{28A0092B-C50C-407E-A947-70E740481C1C}">
                <a14:useLocalDpi xmlns:a14="http://schemas.microsoft.com/office/drawing/2010/main" val="0"/>
              </a:ext>
            </a:extLst>
          </a:blip>
          <a:srcRect l="33253" r="-7" b="-7"/>
          <a:stretch>
            <a:fillRect l="-25000" r="-25000"/>
          </a:stretch>
        </a:blipFill>
      </dgm:spPr>
      <dgm:extLst>
        <a:ext uri="{E40237B7-FDA0-4F09-8148-C483321AD2D9}">
          <dgm14:cNvPr xmlns:dgm14="http://schemas.microsoft.com/office/drawing/2010/diagram" id="0" name="" descr="healthy nutritionist office table with plate with vegetables and fruits"/>
        </a:ext>
      </dgm:extLst>
    </dgm:pt>
    <dgm:pt modelId="{4463C48B-FF19-4DE2-922F-275B959A2710}" type="pres">
      <dgm:prSet presAssocID="{59A7C600-8A0A-4847-8764-C69A92F0BAE8}" presName="Subtitle" presStyleLbl="revTx" presStyleIdx="0" presStyleCnt="6">
        <dgm:presLayoutVars>
          <dgm:chMax val="0"/>
          <dgm:bulletEnabled/>
        </dgm:presLayoutVars>
      </dgm:prSet>
      <dgm:spPr/>
    </dgm:pt>
    <dgm:pt modelId="{465EB7D5-98B1-4F60-9652-8CFC22D10B5B}" type="pres">
      <dgm:prSet presAssocID="{59A7C600-8A0A-4847-8764-C69A92F0BAE8}" presName="Description" presStyleLbl="revTx" presStyleIdx="1" presStyleCnt="6">
        <dgm:presLayoutVars>
          <dgm:bulletEnabled/>
        </dgm:presLayoutVars>
      </dgm:prSet>
      <dgm:spPr/>
    </dgm:pt>
    <dgm:pt modelId="{0841888B-4416-4527-A9F9-3729D5BE0B8D}" type="pres">
      <dgm:prSet presAssocID="{14458C87-B4E6-47A9-AE62-26E990D8A618}" presName="sibTrans" presStyleLbl="sibTrans2D1" presStyleIdx="0" presStyleCnt="0"/>
      <dgm:spPr/>
    </dgm:pt>
    <dgm:pt modelId="{AAC4F76E-EE7C-4AD9-881E-F3A654FDEE2B}" type="pres">
      <dgm:prSet presAssocID="{C8E94FCF-41F4-4C61-A697-5D587BB9282F}" presName="Composite" presStyleCnt="0"/>
      <dgm:spPr/>
    </dgm:pt>
    <dgm:pt modelId="{A0E94F67-4DBB-490C-85C9-0430A8969D9B}" type="pres">
      <dgm:prSet presAssocID="{C8E94FCF-41F4-4C61-A697-5D587BB9282F}" presName="Picture" presStyleLbl="node1" presStyleIdx="1" presStyleCnt="3"/>
      <dgm:spPr>
        <a:blipFill>
          <a:blip xmlns:r="http://schemas.openxmlformats.org/officeDocument/2006/relationships" r:embed="rId2">
            <a:extLst>
              <a:ext uri="{28A0092B-C50C-407E-A947-70E740481C1C}">
                <a14:useLocalDpi xmlns:a14="http://schemas.microsoft.com/office/drawing/2010/main" val="0"/>
              </a:ext>
            </a:extLst>
          </a:blip>
          <a:srcRect l="1113" r="32132" b="-7"/>
          <a:stretch>
            <a:fillRect l="-25000" r="-25000"/>
          </a:stretch>
        </a:blipFill>
      </dgm:spPr>
      <dgm:extLst>
        <a:ext uri="{E40237B7-FDA0-4F09-8148-C483321AD2D9}">
          <dgm14:cNvPr xmlns:dgm14="http://schemas.microsoft.com/office/drawing/2010/diagram" id="0" name="" descr="Breakfast served in bed"/>
        </a:ext>
      </dgm:extLst>
    </dgm:pt>
    <dgm:pt modelId="{D1CF77F8-E821-4905-B89F-05FF9B9D3DCB}" type="pres">
      <dgm:prSet presAssocID="{C8E94FCF-41F4-4C61-A697-5D587BB9282F}" presName="Subtitle" presStyleLbl="revTx" presStyleIdx="2" presStyleCnt="6">
        <dgm:presLayoutVars>
          <dgm:chMax val="0"/>
          <dgm:bulletEnabled/>
        </dgm:presLayoutVars>
      </dgm:prSet>
      <dgm:spPr/>
    </dgm:pt>
    <dgm:pt modelId="{7CE07304-2623-4BEE-A7CE-122C493F1DDE}" type="pres">
      <dgm:prSet presAssocID="{C8E94FCF-41F4-4C61-A697-5D587BB9282F}" presName="Description" presStyleLbl="revTx" presStyleIdx="3" presStyleCnt="6">
        <dgm:presLayoutVars>
          <dgm:bulletEnabled/>
        </dgm:presLayoutVars>
      </dgm:prSet>
      <dgm:spPr/>
    </dgm:pt>
    <dgm:pt modelId="{C64CE453-1F84-4E7C-A398-419F912CB673}" type="pres">
      <dgm:prSet presAssocID="{3DEE3AC3-F76C-433B-AEAB-019F70AAAB1F}" presName="sibTrans" presStyleLbl="sibTrans2D1" presStyleIdx="0" presStyleCnt="0"/>
      <dgm:spPr/>
    </dgm:pt>
    <dgm:pt modelId="{760A5ACE-3B51-4BC2-AEF6-48942B24949C}" type="pres">
      <dgm:prSet presAssocID="{266C6EB7-932F-410B-B4F6-EED170E0F512}" presName="Composite" presStyleCnt="0"/>
      <dgm:spPr/>
    </dgm:pt>
    <dgm:pt modelId="{FA811C0F-4A6C-42C3-90CA-01B31DEFCAFF}" type="pres">
      <dgm:prSet presAssocID="{266C6EB7-932F-410B-B4F6-EED170E0F512}" presName="Picture" presStyleLbl="node1" presStyleIdx="2" presStyleCnt="3"/>
      <dgm:spPr>
        <a:blipFill>
          <a:blip xmlns:r="http://schemas.openxmlformats.org/officeDocument/2006/relationships" r:embed="rId3">
            <a:extLst>
              <a:ext uri="{28A0092B-C50C-407E-A947-70E740481C1C}">
                <a14:useLocalDpi xmlns:a14="http://schemas.microsoft.com/office/drawing/2010/main" val="0"/>
              </a:ext>
            </a:extLst>
          </a:blip>
          <a:srcRect l="29181" r="4065" b="-7"/>
          <a:stretch>
            <a:fillRect l="-25000" r="-25000"/>
          </a:stretch>
        </a:blipFill>
      </dgm:spPr>
      <dgm:extLst>
        <a:ext uri="{E40237B7-FDA0-4F09-8148-C483321AD2D9}">
          <dgm14:cNvPr xmlns:dgm14="http://schemas.microsoft.com/office/drawing/2010/diagram" id="0" name="" descr="Diary and a cup of coffee on a turquoise napkin"/>
        </a:ext>
      </dgm:extLst>
    </dgm:pt>
    <dgm:pt modelId="{C53AD90B-5727-4A37-9864-B196E602337A}" type="pres">
      <dgm:prSet presAssocID="{266C6EB7-932F-410B-B4F6-EED170E0F512}" presName="Subtitle" presStyleLbl="revTx" presStyleIdx="4" presStyleCnt="6">
        <dgm:presLayoutVars>
          <dgm:chMax val="0"/>
          <dgm:bulletEnabled/>
        </dgm:presLayoutVars>
      </dgm:prSet>
      <dgm:spPr/>
    </dgm:pt>
    <dgm:pt modelId="{918858FE-8163-47B8-A459-D5A60E9BF902}" type="pres">
      <dgm:prSet presAssocID="{266C6EB7-932F-410B-B4F6-EED170E0F512}" presName="Description" presStyleLbl="revTx" presStyleIdx="5" presStyleCnt="6">
        <dgm:presLayoutVars>
          <dgm:bulletEnabled/>
        </dgm:presLayoutVars>
      </dgm:prSet>
      <dgm:spPr/>
    </dgm:pt>
  </dgm:ptLst>
  <dgm:cxnLst>
    <dgm:cxn modelId="{5F83E85D-4A2D-4B6E-B943-E8272D25F0F2}" type="presOf" srcId="{EFDBE35A-A2EB-469D-B1B2-3853D4685C5D}" destId="{C07FC7D0-95E6-4F54-A352-0A9D1DFB2238}" srcOrd="0" destOrd="0" presId="urn:microsoft.com/office/officeart/2024/3/layout/verticalVisualTextBlock1"/>
    <dgm:cxn modelId="{0209F460-1772-459C-AEA0-E0A5AFA868C2}" type="presOf" srcId="{7AADE861-A0D7-42E8-BF6F-BE11B1D20345}" destId="{465EB7D5-98B1-4F60-9652-8CFC22D10B5B}" srcOrd="0" destOrd="0" presId="urn:microsoft.com/office/officeart/2024/3/layout/verticalVisualTextBlock1"/>
    <dgm:cxn modelId="{BD529965-6F8E-46C8-9091-3849A93B1523}" type="presOf" srcId="{72BC1A3E-A643-4253-8EF1-D71D9B1AA457}" destId="{918858FE-8163-47B8-A459-D5A60E9BF902}" srcOrd="0" destOrd="0" presId="urn:microsoft.com/office/officeart/2024/3/layout/verticalVisualTextBlock1"/>
    <dgm:cxn modelId="{B902067A-CB1A-4A54-85D8-011FA26F37DD}" srcId="{EFDBE35A-A2EB-469D-B1B2-3853D4685C5D}" destId="{59A7C600-8A0A-4847-8764-C69A92F0BAE8}" srcOrd="0" destOrd="0" parTransId="{F1DA1C6F-AB8B-4E96-8792-B588DBED4816}" sibTransId="{14458C87-B4E6-47A9-AE62-26E990D8A618}"/>
    <dgm:cxn modelId="{F446F07F-2251-42B5-9A09-128BAC77066E}" type="presOf" srcId="{CA7FF210-E671-4BA3-8C40-BA8996A0BF7C}" destId="{7CE07304-2623-4BEE-A7CE-122C493F1DDE}" srcOrd="0" destOrd="0" presId="urn:microsoft.com/office/officeart/2024/3/layout/verticalVisualTextBlock1"/>
    <dgm:cxn modelId="{EE107D96-85D1-4275-A598-FEFF19EA62BB}" srcId="{EFDBE35A-A2EB-469D-B1B2-3853D4685C5D}" destId="{266C6EB7-932F-410B-B4F6-EED170E0F512}" srcOrd="2" destOrd="0" parTransId="{26123327-5F88-4DFD-BE27-AF759796A586}" sibTransId="{08C92537-C57B-4A97-91E4-F676B50C351D}"/>
    <dgm:cxn modelId="{E9D33F9E-CFBA-4983-AA69-7836E9C9E961}" type="presOf" srcId="{59A7C600-8A0A-4847-8764-C69A92F0BAE8}" destId="{4463C48B-FF19-4DE2-922F-275B959A2710}" srcOrd="0" destOrd="0" presId="urn:microsoft.com/office/officeart/2024/3/layout/verticalVisualTextBlock1"/>
    <dgm:cxn modelId="{56E0A4B5-E83D-40B5-BED8-30B1C1FCD666}" type="presOf" srcId="{14458C87-B4E6-47A9-AE62-26E990D8A618}" destId="{0841888B-4416-4527-A9F9-3729D5BE0B8D}" srcOrd="0" destOrd="0" presId="urn:microsoft.com/office/officeart/2024/3/layout/verticalVisualTextBlock1"/>
    <dgm:cxn modelId="{B820C6B9-477C-42C5-921A-D5FAA5B0EB2E}" type="presOf" srcId="{266C6EB7-932F-410B-B4F6-EED170E0F512}" destId="{C53AD90B-5727-4A37-9864-B196E602337A}" srcOrd="0" destOrd="0" presId="urn:microsoft.com/office/officeart/2024/3/layout/verticalVisualTextBlock1"/>
    <dgm:cxn modelId="{5E2624BF-4B0A-4EF9-ABB7-EEFE3569B41B}" srcId="{266C6EB7-932F-410B-B4F6-EED170E0F512}" destId="{72BC1A3E-A643-4253-8EF1-D71D9B1AA457}" srcOrd="0" destOrd="0" parTransId="{224569AC-7B55-41AB-873D-719506702F69}" sibTransId="{90EC794A-A28E-4057-A48B-C7391E976B04}"/>
    <dgm:cxn modelId="{FEA728BF-2D20-4D04-87DE-647CE7572A15}" srcId="{C8E94FCF-41F4-4C61-A697-5D587BB9282F}" destId="{CA7FF210-E671-4BA3-8C40-BA8996A0BF7C}" srcOrd="0" destOrd="0" parTransId="{C1CDE5A7-0FB5-4071-A941-5C9C3B3FF0F1}" sibTransId="{FF5D358D-5579-480D-A673-256761020543}"/>
    <dgm:cxn modelId="{539A38D1-1912-4983-BB91-A790D9DCD4CE}" srcId="{59A7C600-8A0A-4847-8764-C69A92F0BAE8}" destId="{7AADE861-A0D7-42E8-BF6F-BE11B1D20345}" srcOrd="0" destOrd="0" parTransId="{CB2D9ECA-BABD-4031-8A68-E4524A1F73BD}" sibTransId="{73C8D60D-B848-40AC-AF44-96431D5DE871}"/>
    <dgm:cxn modelId="{E9D8F0DA-28F0-4419-B947-7E0B712CE090}" srcId="{EFDBE35A-A2EB-469D-B1B2-3853D4685C5D}" destId="{C8E94FCF-41F4-4C61-A697-5D587BB9282F}" srcOrd="1" destOrd="0" parTransId="{ABCB6D6C-4459-4197-B1FF-83FF8ACC6FB4}" sibTransId="{3DEE3AC3-F76C-433B-AEAB-019F70AAAB1F}"/>
    <dgm:cxn modelId="{9627F2EE-B6C1-42EF-8DD8-32013A85337C}" type="presOf" srcId="{C8E94FCF-41F4-4C61-A697-5D587BB9282F}" destId="{D1CF77F8-E821-4905-B89F-05FF9B9D3DCB}" srcOrd="0" destOrd="0" presId="urn:microsoft.com/office/officeart/2024/3/layout/verticalVisualTextBlock1"/>
    <dgm:cxn modelId="{63178EF8-EFDD-4C8A-9450-9464F1E03C8A}" type="presOf" srcId="{3DEE3AC3-F76C-433B-AEAB-019F70AAAB1F}" destId="{C64CE453-1F84-4E7C-A398-419F912CB673}" srcOrd="0" destOrd="0" presId="urn:microsoft.com/office/officeart/2024/3/layout/verticalVisualTextBlock1"/>
    <dgm:cxn modelId="{7361ECC2-7EA8-4CE9-B01F-C74B3C8620E7}" type="presParOf" srcId="{C07FC7D0-95E6-4F54-A352-0A9D1DFB2238}" destId="{FD801741-FC90-4E81-8E26-5DDB45F7675D}" srcOrd="0" destOrd="0" presId="urn:microsoft.com/office/officeart/2024/3/layout/verticalVisualTextBlock1"/>
    <dgm:cxn modelId="{285496DB-BA73-41FB-BF75-CC17E11ECDDB}" type="presParOf" srcId="{FD801741-FC90-4E81-8E26-5DDB45F7675D}" destId="{7202A5EF-96AB-464F-B1E1-FE585FCF9AF8}" srcOrd="0" destOrd="0" presId="urn:microsoft.com/office/officeart/2024/3/layout/verticalVisualTextBlock1"/>
    <dgm:cxn modelId="{2F212B5B-6F67-4293-AE88-2483EF77DAE9}" type="presParOf" srcId="{FD801741-FC90-4E81-8E26-5DDB45F7675D}" destId="{4463C48B-FF19-4DE2-922F-275B959A2710}" srcOrd="1" destOrd="0" presId="urn:microsoft.com/office/officeart/2024/3/layout/verticalVisualTextBlock1"/>
    <dgm:cxn modelId="{7F71E6D4-7F4B-4108-9B49-6CC01A0750AB}" type="presParOf" srcId="{FD801741-FC90-4E81-8E26-5DDB45F7675D}" destId="{465EB7D5-98B1-4F60-9652-8CFC22D10B5B}" srcOrd="2" destOrd="0" presId="urn:microsoft.com/office/officeart/2024/3/layout/verticalVisualTextBlock1"/>
    <dgm:cxn modelId="{253AAE25-8790-4516-A1EA-17454C91C1F7}" type="presParOf" srcId="{C07FC7D0-95E6-4F54-A352-0A9D1DFB2238}" destId="{0841888B-4416-4527-A9F9-3729D5BE0B8D}" srcOrd="1" destOrd="0" presId="urn:microsoft.com/office/officeart/2024/3/layout/verticalVisualTextBlock1"/>
    <dgm:cxn modelId="{DD7703DF-ECD3-49A6-90D5-224383B74060}" type="presParOf" srcId="{C07FC7D0-95E6-4F54-A352-0A9D1DFB2238}" destId="{AAC4F76E-EE7C-4AD9-881E-F3A654FDEE2B}" srcOrd="2" destOrd="0" presId="urn:microsoft.com/office/officeart/2024/3/layout/verticalVisualTextBlock1"/>
    <dgm:cxn modelId="{481E4AA6-5624-4AF7-8C9B-CEF3F9AAFCA6}" type="presParOf" srcId="{AAC4F76E-EE7C-4AD9-881E-F3A654FDEE2B}" destId="{A0E94F67-4DBB-490C-85C9-0430A8969D9B}" srcOrd="0" destOrd="0" presId="urn:microsoft.com/office/officeart/2024/3/layout/verticalVisualTextBlock1"/>
    <dgm:cxn modelId="{74DD6B1E-A08A-4128-B81D-93BED03D8E41}" type="presParOf" srcId="{AAC4F76E-EE7C-4AD9-881E-F3A654FDEE2B}" destId="{D1CF77F8-E821-4905-B89F-05FF9B9D3DCB}" srcOrd="1" destOrd="0" presId="urn:microsoft.com/office/officeart/2024/3/layout/verticalVisualTextBlock1"/>
    <dgm:cxn modelId="{3B9A043E-AD01-454A-8EE2-96E49FBF1B2B}" type="presParOf" srcId="{AAC4F76E-EE7C-4AD9-881E-F3A654FDEE2B}" destId="{7CE07304-2623-4BEE-A7CE-122C493F1DDE}" srcOrd="2" destOrd="0" presId="urn:microsoft.com/office/officeart/2024/3/layout/verticalVisualTextBlock1"/>
    <dgm:cxn modelId="{E7F49F9C-C06F-4294-AFEC-C0A07179F965}" type="presParOf" srcId="{C07FC7D0-95E6-4F54-A352-0A9D1DFB2238}" destId="{C64CE453-1F84-4E7C-A398-419F912CB673}" srcOrd="3" destOrd="0" presId="urn:microsoft.com/office/officeart/2024/3/layout/verticalVisualTextBlock1"/>
    <dgm:cxn modelId="{2A962CDA-2F77-4CE5-8DD7-99DCEF6E755D}" type="presParOf" srcId="{C07FC7D0-95E6-4F54-A352-0A9D1DFB2238}" destId="{760A5ACE-3B51-4BC2-AEF6-48942B24949C}" srcOrd="4" destOrd="0" presId="urn:microsoft.com/office/officeart/2024/3/layout/verticalVisualTextBlock1"/>
    <dgm:cxn modelId="{2DD37012-7B80-4474-8F6D-455CDA92831B}" type="presParOf" srcId="{760A5ACE-3B51-4BC2-AEF6-48942B24949C}" destId="{FA811C0F-4A6C-42C3-90CA-01B31DEFCAFF}" srcOrd="0" destOrd="0" presId="urn:microsoft.com/office/officeart/2024/3/layout/verticalVisualTextBlock1"/>
    <dgm:cxn modelId="{3816879D-2512-41A9-BC2D-DE32C4E4EDA9}" type="presParOf" srcId="{760A5ACE-3B51-4BC2-AEF6-48942B24949C}" destId="{C53AD90B-5727-4A37-9864-B196E602337A}" srcOrd="1" destOrd="0" presId="urn:microsoft.com/office/officeart/2024/3/layout/verticalVisualTextBlock1"/>
    <dgm:cxn modelId="{2623B2F0-6F30-4DE2-A7AF-563D8A581AF1}" type="presParOf" srcId="{760A5ACE-3B51-4BC2-AEF6-48942B24949C}" destId="{918858FE-8163-47B8-A459-D5A60E9BF902}" srcOrd="2" destOrd="0" presId="urn:microsoft.com/office/officeart/2024/3/layout/verticalVisualTextBlock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C4D4DC11-AF4B-4AFF-B6F9-A678A968E7D0}" type="doc">
      <dgm:prSet loTypeId="urn:microsoft.com/office/officeart/2024/3/layout/verticalVisualTextBlock1" loCatId="Picture" qsTypeId="urn:microsoft.com/office/officeart/2005/8/quickstyle/simple4" qsCatId="simple" csTypeId="urn:microsoft.com/office/officeart/2005/8/colors/colorful5" csCatId="colorful" phldr="1"/>
      <dgm:spPr/>
      <dgm:t>
        <a:bodyPr/>
        <a:lstStyle/>
        <a:p>
          <a:endParaRPr lang="en-US"/>
        </a:p>
      </dgm:t>
    </dgm:pt>
    <dgm:pt modelId="{A1427808-0464-4D9E-8BA0-324EB507755B}">
      <dgm:prSet custT="1"/>
      <dgm:spPr/>
      <dgm:t>
        <a:bodyPr/>
        <a:lstStyle/>
        <a:p>
          <a:pPr>
            <a:defRPr b="1"/>
          </a:pPr>
          <a:r>
            <a:rPr lang="en-US" sz="2400" dirty="0"/>
            <a:t>Wellness Beyond 'Fine'</a:t>
          </a:r>
        </a:p>
      </dgm:t>
    </dgm:pt>
    <dgm:pt modelId="{58F20A7D-F0C1-4078-81A7-731E9E614943}" type="parTrans" cxnId="{7862691F-BE7A-4C4F-AD03-BF3345A9AFCB}">
      <dgm:prSet/>
      <dgm:spPr/>
      <dgm:t>
        <a:bodyPr/>
        <a:lstStyle/>
        <a:p>
          <a:endParaRPr lang="en-US"/>
        </a:p>
      </dgm:t>
    </dgm:pt>
    <dgm:pt modelId="{5B71014F-4326-4A1C-9830-49AFB0F4F84D}" type="sibTrans" cxnId="{7862691F-BE7A-4C4F-AD03-BF3345A9AFCB}">
      <dgm:prSet/>
      <dgm:spPr/>
      <dgm:t>
        <a:bodyPr/>
        <a:lstStyle/>
        <a:p>
          <a:pPr>
            <a:defRPr b="1"/>
          </a:pPr>
          <a:endParaRPr lang="en-US"/>
        </a:p>
      </dgm:t>
    </dgm:pt>
    <dgm:pt modelId="{99043368-4F5F-4E42-8BD9-78673FB67294}">
      <dgm:prSet custT="1"/>
      <dgm:spPr/>
      <dgm:t>
        <a:bodyPr/>
        <a:lstStyle/>
        <a:p>
          <a:r>
            <a:rPr lang="en-US" sz="2000" dirty="0"/>
            <a:t>You deserve to thrive and feel truly well, not just 'fine.' Embrace a journey towards genuine wellness</a:t>
          </a:r>
          <a:r>
            <a:rPr lang="en-US" sz="1400" dirty="0"/>
            <a:t>.</a:t>
          </a:r>
        </a:p>
      </dgm:t>
    </dgm:pt>
    <dgm:pt modelId="{A8CD0C65-9454-4405-973D-E327C020A310}" type="parTrans" cxnId="{7F9D6E7C-F34B-4A97-9ACF-DADA9860C683}">
      <dgm:prSet/>
      <dgm:spPr/>
      <dgm:t>
        <a:bodyPr/>
        <a:lstStyle/>
        <a:p>
          <a:endParaRPr lang="en-US"/>
        </a:p>
      </dgm:t>
    </dgm:pt>
    <dgm:pt modelId="{C4A057C3-E958-498F-A6E9-FA8C716C9BB8}" type="sibTrans" cxnId="{7F9D6E7C-F34B-4A97-9ACF-DADA9860C683}">
      <dgm:prSet/>
      <dgm:spPr/>
      <dgm:t>
        <a:bodyPr/>
        <a:lstStyle/>
        <a:p>
          <a:endParaRPr lang="en-US"/>
        </a:p>
      </dgm:t>
    </dgm:pt>
    <dgm:pt modelId="{28446027-0F64-4F97-A73C-7196576B3A4E}">
      <dgm:prSet custT="1"/>
      <dgm:spPr/>
      <dgm:t>
        <a:bodyPr/>
        <a:lstStyle/>
        <a:p>
          <a:pPr>
            <a:defRPr b="1"/>
          </a:pPr>
          <a:r>
            <a:rPr lang="en-US" sz="2400" dirty="0"/>
            <a:t>Nervous System Support</a:t>
          </a:r>
        </a:p>
      </dgm:t>
    </dgm:pt>
    <dgm:pt modelId="{B3B6E9A2-0439-418A-B947-B71BCDC7466E}" type="parTrans" cxnId="{A374985A-2C1D-4170-B13D-E55C665B0683}">
      <dgm:prSet/>
      <dgm:spPr/>
      <dgm:t>
        <a:bodyPr/>
        <a:lstStyle/>
        <a:p>
          <a:endParaRPr lang="en-US"/>
        </a:p>
      </dgm:t>
    </dgm:pt>
    <dgm:pt modelId="{9909E380-2F32-407D-B59D-AC5754824AAC}" type="sibTrans" cxnId="{A374985A-2C1D-4170-B13D-E55C665B0683}">
      <dgm:prSet/>
      <dgm:spPr/>
      <dgm:t>
        <a:bodyPr/>
        <a:lstStyle/>
        <a:p>
          <a:pPr>
            <a:defRPr b="1"/>
          </a:pPr>
          <a:endParaRPr lang="en-US"/>
        </a:p>
      </dgm:t>
    </dgm:pt>
    <dgm:pt modelId="{AA1AB0B8-3AA1-4555-BBA9-65736449760C}">
      <dgm:prSet custT="1"/>
      <dgm:spPr/>
      <dgm:t>
        <a:bodyPr/>
        <a:lstStyle/>
        <a:p>
          <a:r>
            <a:rPr lang="en-US" sz="2000" dirty="0"/>
            <a:t>Your nervous system needs a sense of safety and attentive care for true healing, not fixing.</a:t>
          </a:r>
        </a:p>
      </dgm:t>
    </dgm:pt>
    <dgm:pt modelId="{DA264FC7-7F48-4474-A800-D35FF9BF419D}" type="parTrans" cxnId="{3AB6287A-FE29-47DE-B1F2-DEA42AA6F981}">
      <dgm:prSet/>
      <dgm:spPr/>
      <dgm:t>
        <a:bodyPr/>
        <a:lstStyle/>
        <a:p>
          <a:endParaRPr lang="en-US"/>
        </a:p>
      </dgm:t>
    </dgm:pt>
    <dgm:pt modelId="{8F6D866E-EB4A-4188-9ADE-9EE438B10016}" type="sibTrans" cxnId="{3AB6287A-FE29-47DE-B1F2-DEA42AA6F981}">
      <dgm:prSet/>
      <dgm:spPr/>
      <dgm:t>
        <a:bodyPr/>
        <a:lstStyle/>
        <a:p>
          <a:endParaRPr lang="en-US"/>
        </a:p>
      </dgm:t>
    </dgm:pt>
    <dgm:pt modelId="{98862DC4-B325-4E65-A375-380DBC6206AE}">
      <dgm:prSet custT="1"/>
      <dgm:spPr/>
      <dgm:t>
        <a:bodyPr/>
        <a:lstStyle/>
        <a:p>
          <a:pPr>
            <a:defRPr b="1"/>
          </a:pPr>
          <a:r>
            <a:rPr lang="en-US" sz="2400" dirty="0"/>
            <a:t>Start Your Wellness Journey</a:t>
          </a:r>
        </a:p>
      </dgm:t>
    </dgm:pt>
    <dgm:pt modelId="{40EA93E2-CB39-4999-8B45-0BD8A6DFCB7C}" type="parTrans" cxnId="{8ED61892-FA40-4393-868A-40ED3CC624C3}">
      <dgm:prSet/>
      <dgm:spPr/>
      <dgm:t>
        <a:bodyPr/>
        <a:lstStyle/>
        <a:p>
          <a:endParaRPr lang="en-US"/>
        </a:p>
      </dgm:t>
    </dgm:pt>
    <dgm:pt modelId="{C07E0821-98E9-4AEA-AA3F-9B62AC73CFDF}" type="sibTrans" cxnId="{8ED61892-FA40-4393-868A-40ED3CC624C3}">
      <dgm:prSet/>
      <dgm:spPr/>
      <dgm:t>
        <a:bodyPr/>
        <a:lstStyle/>
        <a:p>
          <a:endParaRPr lang="en-US"/>
        </a:p>
      </dgm:t>
    </dgm:pt>
    <dgm:pt modelId="{BACC2C12-B52B-4F91-B902-5221620D864F}">
      <dgm:prSet custT="1"/>
      <dgm:spPr/>
      <dgm:t>
        <a:bodyPr/>
        <a:lstStyle/>
        <a:p>
          <a:r>
            <a:rPr lang="en-US" sz="2000" dirty="0"/>
            <a:t>Visit our website for information, consultation booking, and details about our next retreat to begin your transformation.</a:t>
          </a:r>
        </a:p>
      </dgm:t>
    </dgm:pt>
    <dgm:pt modelId="{32DD5DCB-7D02-4D88-B1CE-CEE3E919FD53}" type="parTrans" cxnId="{742DE763-9EC9-4DD0-8C4D-A508C64D7BCD}">
      <dgm:prSet/>
      <dgm:spPr/>
      <dgm:t>
        <a:bodyPr/>
        <a:lstStyle/>
        <a:p>
          <a:endParaRPr lang="en-US"/>
        </a:p>
      </dgm:t>
    </dgm:pt>
    <dgm:pt modelId="{27348270-60BE-45C6-8CEB-01889CAF6C69}" type="sibTrans" cxnId="{742DE763-9EC9-4DD0-8C4D-A508C64D7BCD}">
      <dgm:prSet/>
      <dgm:spPr/>
      <dgm:t>
        <a:bodyPr/>
        <a:lstStyle/>
        <a:p>
          <a:endParaRPr lang="en-US"/>
        </a:p>
      </dgm:t>
    </dgm:pt>
    <dgm:pt modelId="{26C857B7-92D9-4FFD-80E5-F6F390C1F1E0}" type="pres">
      <dgm:prSet presAssocID="{C4D4DC11-AF4B-4AFF-B6F9-A678A968E7D0}" presName="Root" presStyleCnt="0">
        <dgm:presLayoutVars>
          <dgm:dir/>
          <dgm:resizeHandles val="exact"/>
        </dgm:presLayoutVars>
      </dgm:prSet>
      <dgm:spPr/>
    </dgm:pt>
    <dgm:pt modelId="{E4CC7C73-34C1-4F3D-B806-BFF6C79AE499}" type="pres">
      <dgm:prSet presAssocID="{A1427808-0464-4D9E-8BA0-324EB507755B}" presName="Composite" presStyleCnt="0"/>
      <dgm:spPr/>
    </dgm:pt>
    <dgm:pt modelId="{121A77B4-9C7A-44A1-AFBD-9A8AA5152888}" type="pres">
      <dgm:prSet presAssocID="{A1427808-0464-4D9E-8BA0-324EB507755B}" presName="Picture" presStyleLbl="node1" presStyleIdx="0" presStyleCnt="3"/>
      <dgm:spPr>
        <a:blipFill>
          <a:blip xmlns:r="http://schemas.openxmlformats.org/officeDocument/2006/relationships" r:embed="rId1">
            <a:extLst>
              <a:ext uri="{28A0092B-C50C-407E-A947-70E740481C1C}">
                <a14:useLocalDpi xmlns:a14="http://schemas.microsoft.com/office/drawing/2010/main" val="0"/>
              </a:ext>
            </a:extLst>
          </a:blip>
          <a:srcRect r="33495" b="-8"/>
          <a:stretch>
            <a:fillRect l="-25000" r="-25000"/>
          </a:stretch>
        </a:blipFill>
      </dgm:spPr>
      <dgm:extLst>
        <a:ext uri="{E40237B7-FDA0-4F09-8148-C483321AD2D9}">
          <dgm14:cNvPr xmlns:dgm14="http://schemas.microsoft.com/office/drawing/2010/diagram" id="0" name="" descr="Person's feet and legs in silhouette shadow walking away on cobblestone street in black and white"/>
        </a:ext>
      </dgm:extLst>
    </dgm:pt>
    <dgm:pt modelId="{82CFD908-ADB5-430D-AC22-AD6C89CA6986}" type="pres">
      <dgm:prSet presAssocID="{A1427808-0464-4D9E-8BA0-324EB507755B}" presName="Subtitle" presStyleLbl="revTx" presStyleIdx="0" presStyleCnt="6">
        <dgm:presLayoutVars>
          <dgm:chMax val="0"/>
          <dgm:bulletEnabled/>
        </dgm:presLayoutVars>
      </dgm:prSet>
      <dgm:spPr/>
    </dgm:pt>
    <dgm:pt modelId="{8E10A9A6-8390-4EAF-80B1-2D9C12A38BEB}" type="pres">
      <dgm:prSet presAssocID="{A1427808-0464-4D9E-8BA0-324EB507755B}" presName="Description" presStyleLbl="revTx" presStyleIdx="1" presStyleCnt="6">
        <dgm:presLayoutVars>
          <dgm:bulletEnabled/>
        </dgm:presLayoutVars>
      </dgm:prSet>
      <dgm:spPr/>
    </dgm:pt>
    <dgm:pt modelId="{B0A64899-FAB6-4E1B-889C-331FD9ACE3B2}" type="pres">
      <dgm:prSet presAssocID="{5B71014F-4326-4A1C-9830-49AFB0F4F84D}" presName="sibTrans" presStyleLbl="sibTrans2D1" presStyleIdx="0" presStyleCnt="0"/>
      <dgm:spPr/>
    </dgm:pt>
    <dgm:pt modelId="{DAAA3AD7-F816-4C0B-9CB0-D77E79792EE8}" type="pres">
      <dgm:prSet presAssocID="{28446027-0F64-4F97-A73C-7196576B3A4E}" presName="Composite" presStyleCnt="0"/>
      <dgm:spPr/>
    </dgm:pt>
    <dgm:pt modelId="{67FD3998-32E2-4CFD-A59A-C64D1A44C5B7}" type="pres">
      <dgm:prSet presAssocID="{28446027-0F64-4F97-A73C-7196576B3A4E}" presName="Picture" presStyleLbl="node1" presStyleIdx="1" presStyleCnt="3"/>
      <dgm:spPr>
        <a:blipFill>
          <a:blip xmlns:r="http://schemas.openxmlformats.org/officeDocument/2006/relationships" r:embed="rId2">
            <a:extLst>
              <a:ext uri="{28A0092B-C50C-407E-A947-70E740481C1C}">
                <a14:useLocalDpi xmlns:a14="http://schemas.microsoft.com/office/drawing/2010/main" val="0"/>
              </a:ext>
            </a:extLst>
          </a:blip>
          <a:srcRect l="8882" r="17872" b="5"/>
          <a:stretch>
            <a:fillRect l="-18000" r="-18000"/>
          </a:stretch>
        </a:blipFill>
      </dgm:spPr>
      <dgm:extLst>
        <a:ext uri="{E40237B7-FDA0-4F09-8148-C483321AD2D9}">
          <dgm14:cNvPr xmlns:dgm14="http://schemas.microsoft.com/office/drawing/2010/diagram" id="0" name="" descr="Hands catching rainbow light"/>
        </a:ext>
      </dgm:extLst>
    </dgm:pt>
    <dgm:pt modelId="{F129A7F9-9EB8-436A-9912-4FC496D71EDB}" type="pres">
      <dgm:prSet presAssocID="{28446027-0F64-4F97-A73C-7196576B3A4E}" presName="Subtitle" presStyleLbl="revTx" presStyleIdx="2" presStyleCnt="6">
        <dgm:presLayoutVars>
          <dgm:chMax val="0"/>
          <dgm:bulletEnabled/>
        </dgm:presLayoutVars>
      </dgm:prSet>
      <dgm:spPr/>
    </dgm:pt>
    <dgm:pt modelId="{D0D0E5CE-B2F2-4852-B1FD-4C842C8E21A0}" type="pres">
      <dgm:prSet presAssocID="{28446027-0F64-4F97-A73C-7196576B3A4E}" presName="Description" presStyleLbl="revTx" presStyleIdx="3" presStyleCnt="6">
        <dgm:presLayoutVars>
          <dgm:bulletEnabled/>
        </dgm:presLayoutVars>
      </dgm:prSet>
      <dgm:spPr/>
    </dgm:pt>
    <dgm:pt modelId="{1D749AE4-C938-4603-94E2-EE01E40A30BC}" type="pres">
      <dgm:prSet presAssocID="{9909E380-2F32-407D-B59D-AC5754824AAC}" presName="sibTrans" presStyleLbl="sibTrans2D1" presStyleIdx="0" presStyleCnt="0"/>
      <dgm:spPr/>
    </dgm:pt>
    <dgm:pt modelId="{3752EE09-8FB5-4B04-8A40-DF4064E6A0C4}" type="pres">
      <dgm:prSet presAssocID="{98862DC4-B325-4E65-A375-380DBC6206AE}" presName="Composite" presStyleCnt="0"/>
      <dgm:spPr/>
    </dgm:pt>
    <dgm:pt modelId="{0860D43B-EE8D-4B3D-A20D-70B7A7BCBCAB}" type="pres">
      <dgm:prSet presAssocID="{98862DC4-B325-4E65-A375-380DBC6206AE}" presName="Picture" presStyleLbl="node1" presStyleIdx="2" presStyleCnt="3"/>
      <dgm:spPr>
        <a:blipFill>
          <a:blip xmlns:r="http://schemas.openxmlformats.org/officeDocument/2006/relationships" r:embed="rId3">
            <a:extLst>
              <a:ext uri="{28A0092B-C50C-407E-A947-70E740481C1C}">
                <a14:useLocalDpi xmlns:a14="http://schemas.microsoft.com/office/drawing/2010/main" val="0"/>
              </a:ext>
            </a:extLst>
          </a:blip>
          <a:srcRect t="32423" r="-9" b="2071"/>
          <a:stretch>
            <a:fillRect t="-26000" b="-26000"/>
          </a:stretch>
        </a:blipFill>
      </dgm:spPr>
      <dgm:extLst>
        <a:ext uri="{E40237B7-FDA0-4F09-8148-C483321AD2D9}">
          <dgm14:cNvPr xmlns:dgm14="http://schemas.microsoft.com/office/drawing/2010/diagram" id="0" name="" descr="coffee cup,notebook and laptop on wooden table"/>
        </a:ext>
      </dgm:extLst>
    </dgm:pt>
    <dgm:pt modelId="{F5F2429C-C770-4327-AF9C-7FD133C0D7FC}" type="pres">
      <dgm:prSet presAssocID="{98862DC4-B325-4E65-A375-380DBC6206AE}" presName="Subtitle" presStyleLbl="revTx" presStyleIdx="4" presStyleCnt="6">
        <dgm:presLayoutVars>
          <dgm:chMax val="0"/>
          <dgm:bulletEnabled/>
        </dgm:presLayoutVars>
      </dgm:prSet>
      <dgm:spPr/>
    </dgm:pt>
    <dgm:pt modelId="{F57A86CA-498E-4A5B-9757-D7A663847621}" type="pres">
      <dgm:prSet presAssocID="{98862DC4-B325-4E65-A375-380DBC6206AE}" presName="Description" presStyleLbl="revTx" presStyleIdx="5" presStyleCnt="6">
        <dgm:presLayoutVars>
          <dgm:bulletEnabled/>
        </dgm:presLayoutVars>
      </dgm:prSet>
      <dgm:spPr/>
    </dgm:pt>
  </dgm:ptLst>
  <dgm:cxnLst>
    <dgm:cxn modelId="{B833661B-37C1-43AB-A464-C5865347D878}" type="presOf" srcId="{28446027-0F64-4F97-A73C-7196576B3A4E}" destId="{F129A7F9-9EB8-436A-9912-4FC496D71EDB}" srcOrd="0" destOrd="0" presId="urn:microsoft.com/office/officeart/2024/3/layout/verticalVisualTextBlock1"/>
    <dgm:cxn modelId="{7862691F-BE7A-4C4F-AD03-BF3345A9AFCB}" srcId="{C4D4DC11-AF4B-4AFF-B6F9-A678A968E7D0}" destId="{A1427808-0464-4D9E-8BA0-324EB507755B}" srcOrd="0" destOrd="0" parTransId="{58F20A7D-F0C1-4078-81A7-731E9E614943}" sibTransId="{5B71014F-4326-4A1C-9830-49AFB0F4F84D}"/>
    <dgm:cxn modelId="{6A489F2B-86B9-4C27-8E73-28A95B08A31D}" type="presOf" srcId="{A1427808-0464-4D9E-8BA0-324EB507755B}" destId="{82CFD908-ADB5-430D-AC22-AD6C89CA6986}" srcOrd="0" destOrd="0" presId="urn:microsoft.com/office/officeart/2024/3/layout/verticalVisualTextBlock1"/>
    <dgm:cxn modelId="{742DE763-9EC9-4DD0-8C4D-A508C64D7BCD}" srcId="{98862DC4-B325-4E65-A375-380DBC6206AE}" destId="{BACC2C12-B52B-4F91-B902-5221620D864F}" srcOrd="0" destOrd="0" parTransId="{32DD5DCB-7D02-4D88-B1CE-CEE3E919FD53}" sibTransId="{27348270-60BE-45C6-8CEB-01889CAF6C69}"/>
    <dgm:cxn modelId="{3F6D7F4A-5037-4E79-AAFB-E5B30D7795CF}" type="presOf" srcId="{AA1AB0B8-3AA1-4555-BBA9-65736449760C}" destId="{D0D0E5CE-B2F2-4852-B1FD-4C842C8E21A0}" srcOrd="0" destOrd="0" presId="urn:microsoft.com/office/officeart/2024/3/layout/verticalVisualTextBlock1"/>
    <dgm:cxn modelId="{3AB6287A-FE29-47DE-B1F2-DEA42AA6F981}" srcId="{28446027-0F64-4F97-A73C-7196576B3A4E}" destId="{AA1AB0B8-3AA1-4555-BBA9-65736449760C}" srcOrd="0" destOrd="0" parTransId="{DA264FC7-7F48-4474-A800-D35FF9BF419D}" sibTransId="{8F6D866E-EB4A-4188-9ADE-9EE438B10016}"/>
    <dgm:cxn modelId="{A374985A-2C1D-4170-B13D-E55C665B0683}" srcId="{C4D4DC11-AF4B-4AFF-B6F9-A678A968E7D0}" destId="{28446027-0F64-4F97-A73C-7196576B3A4E}" srcOrd="1" destOrd="0" parTransId="{B3B6E9A2-0439-418A-B947-B71BCDC7466E}" sibTransId="{9909E380-2F32-407D-B59D-AC5754824AAC}"/>
    <dgm:cxn modelId="{7F9D6E7C-F34B-4A97-9ACF-DADA9860C683}" srcId="{A1427808-0464-4D9E-8BA0-324EB507755B}" destId="{99043368-4F5F-4E42-8BD9-78673FB67294}" srcOrd="0" destOrd="0" parTransId="{A8CD0C65-9454-4405-973D-E327C020A310}" sibTransId="{C4A057C3-E958-498F-A6E9-FA8C716C9BB8}"/>
    <dgm:cxn modelId="{36F58C82-DAFA-42EB-8CC1-8492C5F865EB}" type="presOf" srcId="{5B71014F-4326-4A1C-9830-49AFB0F4F84D}" destId="{B0A64899-FAB6-4E1B-889C-331FD9ACE3B2}" srcOrd="0" destOrd="0" presId="urn:microsoft.com/office/officeart/2024/3/layout/verticalVisualTextBlock1"/>
    <dgm:cxn modelId="{25C6428E-8092-4375-A7B8-453F542A413A}" type="presOf" srcId="{9909E380-2F32-407D-B59D-AC5754824AAC}" destId="{1D749AE4-C938-4603-94E2-EE01E40A30BC}" srcOrd="0" destOrd="0" presId="urn:microsoft.com/office/officeart/2024/3/layout/verticalVisualTextBlock1"/>
    <dgm:cxn modelId="{8ED61892-FA40-4393-868A-40ED3CC624C3}" srcId="{C4D4DC11-AF4B-4AFF-B6F9-A678A968E7D0}" destId="{98862DC4-B325-4E65-A375-380DBC6206AE}" srcOrd="2" destOrd="0" parTransId="{40EA93E2-CB39-4999-8B45-0BD8A6DFCB7C}" sibTransId="{C07E0821-98E9-4AEA-AA3F-9B62AC73CFDF}"/>
    <dgm:cxn modelId="{AE6BC29E-CB65-47B0-9A5E-83106EC35154}" type="presOf" srcId="{98862DC4-B325-4E65-A375-380DBC6206AE}" destId="{F5F2429C-C770-4327-AF9C-7FD133C0D7FC}" srcOrd="0" destOrd="0" presId="urn:microsoft.com/office/officeart/2024/3/layout/verticalVisualTextBlock1"/>
    <dgm:cxn modelId="{849F39A3-D9A4-4F66-A97E-6332934E68FB}" type="presOf" srcId="{C4D4DC11-AF4B-4AFF-B6F9-A678A968E7D0}" destId="{26C857B7-92D9-4FFD-80E5-F6F390C1F1E0}" srcOrd="0" destOrd="0" presId="urn:microsoft.com/office/officeart/2024/3/layout/verticalVisualTextBlock1"/>
    <dgm:cxn modelId="{5CE571BB-1C7C-412D-973A-ABB4220FB3B7}" type="presOf" srcId="{99043368-4F5F-4E42-8BD9-78673FB67294}" destId="{8E10A9A6-8390-4EAF-80B1-2D9C12A38BEB}" srcOrd="0" destOrd="0" presId="urn:microsoft.com/office/officeart/2024/3/layout/verticalVisualTextBlock1"/>
    <dgm:cxn modelId="{10754ACE-6E87-4792-9383-7892E29E2B10}" type="presOf" srcId="{BACC2C12-B52B-4F91-B902-5221620D864F}" destId="{F57A86CA-498E-4A5B-9757-D7A663847621}" srcOrd="0" destOrd="0" presId="urn:microsoft.com/office/officeart/2024/3/layout/verticalVisualTextBlock1"/>
    <dgm:cxn modelId="{F992577D-1EA0-4C43-8D3B-5202749DC374}" type="presParOf" srcId="{26C857B7-92D9-4FFD-80E5-F6F390C1F1E0}" destId="{E4CC7C73-34C1-4F3D-B806-BFF6C79AE499}" srcOrd="0" destOrd="0" presId="urn:microsoft.com/office/officeart/2024/3/layout/verticalVisualTextBlock1"/>
    <dgm:cxn modelId="{98FCA433-E1E6-48C0-957C-446C75583E8E}" type="presParOf" srcId="{E4CC7C73-34C1-4F3D-B806-BFF6C79AE499}" destId="{121A77B4-9C7A-44A1-AFBD-9A8AA5152888}" srcOrd="0" destOrd="0" presId="urn:microsoft.com/office/officeart/2024/3/layout/verticalVisualTextBlock1"/>
    <dgm:cxn modelId="{174F141E-CBBB-4852-B229-268EC4AE580F}" type="presParOf" srcId="{E4CC7C73-34C1-4F3D-B806-BFF6C79AE499}" destId="{82CFD908-ADB5-430D-AC22-AD6C89CA6986}" srcOrd="1" destOrd="0" presId="urn:microsoft.com/office/officeart/2024/3/layout/verticalVisualTextBlock1"/>
    <dgm:cxn modelId="{D53C6FE6-A2D3-4E4A-9F6E-2248BD676796}" type="presParOf" srcId="{E4CC7C73-34C1-4F3D-B806-BFF6C79AE499}" destId="{8E10A9A6-8390-4EAF-80B1-2D9C12A38BEB}" srcOrd="2" destOrd="0" presId="urn:microsoft.com/office/officeart/2024/3/layout/verticalVisualTextBlock1"/>
    <dgm:cxn modelId="{AE652BC3-95C8-47D9-830F-13BABC0AE939}" type="presParOf" srcId="{26C857B7-92D9-4FFD-80E5-F6F390C1F1E0}" destId="{B0A64899-FAB6-4E1B-889C-331FD9ACE3B2}" srcOrd="1" destOrd="0" presId="urn:microsoft.com/office/officeart/2024/3/layout/verticalVisualTextBlock1"/>
    <dgm:cxn modelId="{90A13D1D-8395-4208-8D63-32553E00EA78}" type="presParOf" srcId="{26C857B7-92D9-4FFD-80E5-F6F390C1F1E0}" destId="{DAAA3AD7-F816-4C0B-9CB0-D77E79792EE8}" srcOrd="2" destOrd="0" presId="urn:microsoft.com/office/officeart/2024/3/layout/verticalVisualTextBlock1"/>
    <dgm:cxn modelId="{749AF178-225E-4070-A985-3533A724F92F}" type="presParOf" srcId="{DAAA3AD7-F816-4C0B-9CB0-D77E79792EE8}" destId="{67FD3998-32E2-4CFD-A59A-C64D1A44C5B7}" srcOrd="0" destOrd="0" presId="urn:microsoft.com/office/officeart/2024/3/layout/verticalVisualTextBlock1"/>
    <dgm:cxn modelId="{14E73CF5-B09B-40C9-9CB8-D9FD82FC5A36}" type="presParOf" srcId="{DAAA3AD7-F816-4C0B-9CB0-D77E79792EE8}" destId="{F129A7F9-9EB8-436A-9912-4FC496D71EDB}" srcOrd="1" destOrd="0" presId="urn:microsoft.com/office/officeart/2024/3/layout/verticalVisualTextBlock1"/>
    <dgm:cxn modelId="{D7168B0A-1124-4070-8B10-41E5CD0ADF31}" type="presParOf" srcId="{DAAA3AD7-F816-4C0B-9CB0-D77E79792EE8}" destId="{D0D0E5CE-B2F2-4852-B1FD-4C842C8E21A0}" srcOrd="2" destOrd="0" presId="urn:microsoft.com/office/officeart/2024/3/layout/verticalVisualTextBlock1"/>
    <dgm:cxn modelId="{3C83D343-62C3-4F04-8CC8-7F041767A0D3}" type="presParOf" srcId="{26C857B7-92D9-4FFD-80E5-F6F390C1F1E0}" destId="{1D749AE4-C938-4603-94E2-EE01E40A30BC}" srcOrd="3" destOrd="0" presId="urn:microsoft.com/office/officeart/2024/3/layout/verticalVisualTextBlock1"/>
    <dgm:cxn modelId="{9B4F7183-B947-415C-BA88-6E2D8F17AA21}" type="presParOf" srcId="{26C857B7-92D9-4FFD-80E5-F6F390C1F1E0}" destId="{3752EE09-8FB5-4B04-8A40-DF4064E6A0C4}" srcOrd="4" destOrd="0" presId="urn:microsoft.com/office/officeart/2024/3/layout/verticalVisualTextBlock1"/>
    <dgm:cxn modelId="{5284DCFA-7FAB-4A81-9149-C1AF29C4B479}" type="presParOf" srcId="{3752EE09-8FB5-4B04-8A40-DF4064E6A0C4}" destId="{0860D43B-EE8D-4B3D-A20D-70B7A7BCBCAB}" srcOrd="0" destOrd="0" presId="urn:microsoft.com/office/officeart/2024/3/layout/verticalVisualTextBlock1"/>
    <dgm:cxn modelId="{53110E9C-5686-4509-B117-A58E52A34D8F}" type="presParOf" srcId="{3752EE09-8FB5-4B04-8A40-DF4064E6A0C4}" destId="{F5F2429C-C770-4327-AF9C-7FD133C0D7FC}" srcOrd="1" destOrd="0" presId="urn:microsoft.com/office/officeart/2024/3/layout/verticalVisualTextBlock1"/>
    <dgm:cxn modelId="{21819D6C-790F-433A-BEF5-F2A502B74B5F}" type="presParOf" srcId="{3752EE09-8FB5-4B04-8A40-DF4064E6A0C4}" destId="{F57A86CA-498E-4A5B-9757-D7A663847621}" srcOrd="2" destOrd="0" presId="urn:microsoft.com/office/officeart/2024/3/layout/verticalVisualTextBlock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202A5EF-96AB-464F-B1E1-FE585FCF9AF8}">
      <dsp:nvSpPr>
        <dsp:cNvPr id="0" name=""/>
        <dsp:cNvSpPr/>
      </dsp:nvSpPr>
      <dsp:spPr>
        <a:xfrm>
          <a:off x="0" y="0"/>
          <a:ext cx="1570139" cy="1570139"/>
        </a:xfrm>
        <a:prstGeom prst="rect">
          <a:avLst/>
        </a:prstGeom>
        <a:blipFill>
          <a:blip xmlns:r="http://schemas.openxmlformats.org/officeDocument/2006/relationships" r:embed="rId1">
            <a:extLst>
              <a:ext uri="{28A0092B-C50C-407E-A947-70E740481C1C}">
                <a14:useLocalDpi xmlns:a14="http://schemas.microsoft.com/office/drawing/2010/main" val="0"/>
              </a:ext>
            </a:extLst>
          </a:blip>
          <a:srcRect l="33253" r="-7" b="-7"/>
          <a:stretch>
            <a:fillRect l="-25000" r="-25000"/>
          </a:stretch>
        </a:blipFill>
        <a:ln>
          <a:noFill/>
        </a:ln>
        <a:effectLst/>
      </dsp:spPr>
      <dsp:style>
        <a:lnRef idx="0">
          <a:scrgbClr r="0" g="0" b="0"/>
        </a:lnRef>
        <a:fillRef idx="3">
          <a:scrgbClr r="0" g="0" b="0"/>
        </a:fillRef>
        <a:effectRef idx="2">
          <a:scrgbClr r="0" g="0" b="0"/>
        </a:effectRef>
        <a:fontRef idx="minor">
          <a:schemeClr val="lt1"/>
        </a:fontRef>
      </dsp:style>
    </dsp:sp>
    <dsp:sp modelId="{4463C48B-FF19-4DE2-922F-275B959A2710}">
      <dsp:nvSpPr>
        <dsp:cNvPr id="0" name=""/>
        <dsp:cNvSpPr/>
      </dsp:nvSpPr>
      <dsp:spPr>
        <a:xfrm>
          <a:off x="1750139" y="0"/>
          <a:ext cx="8765459" cy="47099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30480" rIns="30480" bIns="30480" numCol="1" spcCol="1270" anchor="t" anchorCtr="0">
          <a:noAutofit/>
        </a:bodyPr>
        <a:lstStyle/>
        <a:p>
          <a:pPr marL="0" lvl="0" indent="0" algn="ctr" defTabSz="1066800">
            <a:lnSpc>
              <a:spcPct val="90000"/>
            </a:lnSpc>
            <a:spcBef>
              <a:spcPct val="0"/>
            </a:spcBef>
            <a:spcAft>
              <a:spcPct val="35000"/>
            </a:spcAft>
            <a:buNone/>
            <a:defRPr b="1"/>
          </a:pPr>
          <a:r>
            <a:rPr lang="en-US" sz="2400" kern="1200" dirty="0"/>
            <a:t>Designing Supportive Environments</a:t>
          </a:r>
        </a:p>
      </dsp:txBody>
      <dsp:txXfrm>
        <a:off x="1750139" y="0"/>
        <a:ext cx="8765459" cy="470998"/>
      </dsp:txXfrm>
    </dsp:sp>
    <dsp:sp modelId="{465EB7D5-98B1-4F60-9652-8CFC22D10B5B}">
      <dsp:nvSpPr>
        <dsp:cNvPr id="0" name=""/>
        <dsp:cNvSpPr/>
      </dsp:nvSpPr>
      <dsp:spPr>
        <a:xfrm>
          <a:off x="1750139" y="470998"/>
          <a:ext cx="8765459" cy="109914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25400" rIns="25400" bIns="25400" numCol="1" spcCol="1270" anchor="t" anchorCtr="0">
          <a:noAutofit/>
        </a:bodyPr>
        <a:lstStyle/>
        <a:p>
          <a:pPr marL="0" lvl="0" indent="0" algn="ctr" defTabSz="889000">
            <a:lnSpc>
              <a:spcPct val="90000"/>
            </a:lnSpc>
            <a:spcBef>
              <a:spcPct val="0"/>
            </a:spcBef>
            <a:spcAft>
              <a:spcPct val="35000"/>
            </a:spcAft>
            <a:buNone/>
          </a:pPr>
          <a:r>
            <a:rPr lang="en-US" sz="2000" kern="1200" dirty="0"/>
            <a:t>Consider environment, food, digital input, and noise when planning daily routines to support nervous system regulation.</a:t>
          </a:r>
        </a:p>
      </dsp:txBody>
      <dsp:txXfrm>
        <a:off x="1750139" y="470998"/>
        <a:ext cx="8765459" cy="1099141"/>
      </dsp:txXfrm>
    </dsp:sp>
    <dsp:sp modelId="{A0E94F67-4DBB-490C-85C9-0430A8969D9B}">
      <dsp:nvSpPr>
        <dsp:cNvPr id="0" name=""/>
        <dsp:cNvSpPr/>
      </dsp:nvSpPr>
      <dsp:spPr>
        <a:xfrm>
          <a:off x="0" y="1695750"/>
          <a:ext cx="1570139" cy="1570139"/>
        </a:xfrm>
        <a:prstGeom prst="rect">
          <a:avLst/>
        </a:prstGeom>
        <a:blipFill>
          <a:blip xmlns:r="http://schemas.openxmlformats.org/officeDocument/2006/relationships" r:embed="rId2">
            <a:extLst>
              <a:ext uri="{28A0092B-C50C-407E-A947-70E740481C1C}">
                <a14:useLocalDpi xmlns:a14="http://schemas.microsoft.com/office/drawing/2010/main" val="0"/>
              </a:ext>
            </a:extLst>
          </a:blip>
          <a:srcRect l="1113" r="32132" b="-7"/>
          <a:stretch>
            <a:fillRect l="-25000" r="-25000"/>
          </a:stretch>
        </a:blipFill>
        <a:ln>
          <a:noFill/>
        </a:ln>
        <a:effectLst/>
      </dsp:spPr>
      <dsp:style>
        <a:lnRef idx="0">
          <a:scrgbClr r="0" g="0" b="0"/>
        </a:lnRef>
        <a:fillRef idx="3">
          <a:scrgbClr r="0" g="0" b="0"/>
        </a:fillRef>
        <a:effectRef idx="2">
          <a:scrgbClr r="0" g="0" b="0"/>
        </a:effectRef>
        <a:fontRef idx="minor">
          <a:schemeClr val="lt1"/>
        </a:fontRef>
      </dsp:style>
    </dsp:sp>
    <dsp:sp modelId="{D1CF77F8-E821-4905-B89F-05FF9B9D3DCB}">
      <dsp:nvSpPr>
        <dsp:cNvPr id="0" name=""/>
        <dsp:cNvSpPr/>
      </dsp:nvSpPr>
      <dsp:spPr>
        <a:xfrm>
          <a:off x="1750139" y="1695750"/>
          <a:ext cx="8765459" cy="47099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30480" rIns="30480" bIns="30480" numCol="1" spcCol="1270" anchor="t" anchorCtr="0">
          <a:noAutofit/>
        </a:bodyPr>
        <a:lstStyle/>
        <a:p>
          <a:pPr marL="0" lvl="0" indent="0" algn="ctr" defTabSz="1066800">
            <a:lnSpc>
              <a:spcPct val="90000"/>
            </a:lnSpc>
            <a:spcBef>
              <a:spcPct val="0"/>
            </a:spcBef>
            <a:spcAft>
              <a:spcPct val="35000"/>
            </a:spcAft>
            <a:buNone/>
            <a:defRPr b="1"/>
          </a:pPr>
          <a:r>
            <a:rPr lang="en-US" sz="2400" kern="1200" dirty="0"/>
            <a:t>Balanced Daily Activities</a:t>
          </a:r>
        </a:p>
      </dsp:txBody>
      <dsp:txXfrm>
        <a:off x="1750139" y="1695750"/>
        <a:ext cx="8765459" cy="470998"/>
      </dsp:txXfrm>
    </dsp:sp>
    <dsp:sp modelId="{7CE07304-2623-4BEE-A7CE-122C493F1DDE}">
      <dsp:nvSpPr>
        <dsp:cNvPr id="0" name=""/>
        <dsp:cNvSpPr/>
      </dsp:nvSpPr>
      <dsp:spPr>
        <a:xfrm>
          <a:off x="1750139" y="2166749"/>
          <a:ext cx="8765459" cy="109914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25400" rIns="25400" bIns="25400" numCol="1" spcCol="1270" anchor="t" anchorCtr="0">
          <a:noAutofit/>
        </a:bodyPr>
        <a:lstStyle/>
        <a:p>
          <a:pPr marL="0" lvl="0" indent="0" algn="ctr" defTabSz="889000">
            <a:lnSpc>
              <a:spcPct val="90000"/>
            </a:lnSpc>
            <a:spcBef>
              <a:spcPct val="0"/>
            </a:spcBef>
            <a:spcAft>
              <a:spcPct val="35000"/>
            </a:spcAft>
            <a:buNone/>
          </a:pPr>
          <a:r>
            <a:rPr lang="en-US" sz="2000" kern="1200" dirty="0"/>
            <a:t>Explore routines around meals, sleep, and work to promote a healthy daily rhythm and well-being.</a:t>
          </a:r>
        </a:p>
      </dsp:txBody>
      <dsp:txXfrm>
        <a:off x="1750139" y="2166749"/>
        <a:ext cx="8765459" cy="1099141"/>
      </dsp:txXfrm>
    </dsp:sp>
    <dsp:sp modelId="{FA811C0F-4A6C-42C3-90CA-01B31DEFCAFF}">
      <dsp:nvSpPr>
        <dsp:cNvPr id="0" name=""/>
        <dsp:cNvSpPr/>
      </dsp:nvSpPr>
      <dsp:spPr>
        <a:xfrm>
          <a:off x="0" y="3391501"/>
          <a:ext cx="1570139" cy="1570139"/>
        </a:xfrm>
        <a:prstGeom prst="rect">
          <a:avLst/>
        </a:prstGeom>
        <a:blipFill>
          <a:blip xmlns:r="http://schemas.openxmlformats.org/officeDocument/2006/relationships" r:embed="rId3">
            <a:extLst>
              <a:ext uri="{28A0092B-C50C-407E-A947-70E740481C1C}">
                <a14:useLocalDpi xmlns:a14="http://schemas.microsoft.com/office/drawing/2010/main" val="0"/>
              </a:ext>
            </a:extLst>
          </a:blip>
          <a:srcRect l="29181" r="4065" b="-7"/>
          <a:stretch>
            <a:fillRect l="-25000" r="-25000"/>
          </a:stretch>
        </a:blipFill>
        <a:ln>
          <a:noFill/>
        </a:ln>
        <a:effectLst/>
      </dsp:spPr>
      <dsp:style>
        <a:lnRef idx="0">
          <a:scrgbClr r="0" g="0" b="0"/>
        </a:lnRef>
        <a:fillRef idx="3">
          <a:scrgbClr r="0" g="0" b="0"/>
        </a:fillRef>
        <a:effectRef idx="2">
          <a:scrgbClr r="0" g="0" b="0"/>
        </a:effectRef>
        <a:fontRef idx="minor">
          <a:schemeClr val="lt1"/>
        </a:fontRef>
      </dsp:style>
    </dsp:sp>
    <dsp:sp modelId="{C53AD90B-5727-4A37-9864-B196E602337A}">
      <dsp:nvSpPr>
        <dsp:cNvPr id="0" name=""/>
        <dsp:cNvSpPr/>
      </dsp:nvSpPr>
      <dsp:spPr>
        <a:xfrm>
          <a:off x="1750139" y="3391501"/>
          <a:ext cx="8765459" cy="47099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30480" rIns="30480" bIns="30480" numCol="1" spcCol="1270" anchor="t" anchorCtr="0">
          <a:noAutofit/>
        </a:bodyPr>
        <a:lstStyle/>
        <a:p>
          <a:pPr marL="0" lvl="0" indent="0" algn="ctr" defTabSz="1066800">
            <a:lnSpc>
              <a:spcPct val="90000"/>
            </a:lnSpc>
            <a:spcBef>
              <a:spcPct val="0"/>
            </a:spcBef>
            <a:spcAft>
              <a:spcPct val="35000"/>
            </a:spcAft>
            <a:buNone/>
            <a:defRPr b="1"/>
          </a:pPr>
          <a:r>
            <a:rPr lang="en-US" sz="2400" kern="1200" dirty="0"/>
            <a:t>Practical Homework Tools</a:t>
          </a:r>
        </a:p>
      </dsp:txBody>
      <dsp:txXfrm>
        <a:off x="1750139" y="3391501"/>
        <a:ext cx="8765459" cy="470998"/>
      </dsp:txXfrm>
    </dsp:sp>
    <dsp:sp modelId="{918858FE-8163-47B8-A459-D5A60E9BF902}">
      <dsp:nvSpPr>
        <dsp:cNvPr id="0" name=""/>
        <dsp:cNvSpPr/>
      </dsp:nvSpPr>
      <dsp:spPr>
        <a:xfrm>
          <a:off x="1750139" y="3862500"/>
          <a:ext cx="8765459" cy="109914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25400" rIns="25400" bIns="25400" numCol="1" spcCol="1270" anchor="t" anchorCtr="0">
          <a:noAutofit/>
        </a:bodyPr>
        <a:lstStyle/>
        <a:p>
          <a:pPr marL="0" lvl="0" indent="0" algn="ctr" defTabSz="889000">
            <a:lnSpc>
              <a:spcPct val="90000"/>
            </a:lnSpc>
            <a:spcBef>
              <a:spcPct val="0"/>
            </a:spcBef>
            <a:spcAft>
              <a:spcPct val="35000"/>
            </a:spcAft>
            <a:buNone/>
          </a:pPr>
          <a:r>
            <a:rPr lang="en-US" sz="2000" kern="1200" dirty="0"/>
            <a:t>Complete a 5 senses environment scan, a meal check-in, and a 24-hour rhythm template as homework exercises</a:t>
          </a:r>
          <a:r>
            <a:rPr lang="en-US" sz="1400" kern="1200" dirty="0"/>
            <a:t>.</a:t>
          </a:r>
        </a:p>
      </dsp:txBody>
      <dsp:txXfrm>
        <a:off x="1750139" y="3862500"/>
        <a:ext cx="8765459" cy="1099141"/>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21A77B4-9C7A-44A1-AFBD-9A8AA5152888}">
      <dsp:nvSpPr>
        <dsp:cNvPr id="0" name=""/>
        <dsp:cNvSpPr/>
      </dsp:nvSpPr>
      <dsp:spPr>
        <a:xfrm>
          <a:off x="0" y="0"/>
          <a:ext cx="1376790" cy="1376790"/>
        </a:xfrm>
        <a:prstGeom prst="rect">
          <a:avLst/>
        </a:prstGeom>
        <a:blipFill>
          <a:blip xmlns:r="http://schemas.openxmlformats.org/officeDocument/2006/relationships" r:embed="rId1">
            <a:extLst>
              <a:ext uri="{28A0092B-C50C-407E-A947-70E740481C1C}">
                <a14:useLocalDpi xmlns:a14="http://schemas.microsoft.com/office/drawing/2010/main" val="0"/>
              </a:ext>
            </a:extLst>
          </a:blip>
          <a:srcRect r="33495" b="-8"/>
          <a:stretch>
            <a:fillRect l="-25000" r="-25000"/>
          </a:stretch>
        </a:blipFill>
        <a:ln>
          <a:noFill/>
        </a:ln>
        <a:effectLst/>
      </dsp:spPr>
      <dsp:style>
        <a:lnRef idx="0">
          <a:scrgbClr r="0" g="0" b="0"/>
        </a:lnRef>
        <a:fillRef idx="3">
          <a:scrgbClr r="0" g="0" b="0"/>
        </a:fillRef>
        <a:effectRef idx="2">
          <a:scrgbClr r="0" g="0" b="0"/>
        </a:effectRef>
        <a:fontRef idx="minor">
          <a:schemeClr val="lt1"/>
        </a:fontRef>
      </dsp:style>
    </dsp:sp>
    <dsp:sp modelId="{82CFD908-ADB5-430D-AC22-AD6C89CA6986}">
      <dsp:nvSpPr>
        <dsp:cNvPr id="0" name=""/>
        <dsp:cNvSpPr/>
      </dsp:nvSpPr>
      <dsp:spPr>
        <a:xfrm>
          <a:off x="1556790" y="0"/>
          <a:ext cx="8958809" cy="46072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30480" rIns="30480" bIns="30480" numCol="1" spcCol="1270" anchor="t" anchorCtr="0">
          <a:noAutofit/>
        </a:bodyPr>
        <a:lstStyle/>
        <a:p>
          <a:pPr marL="0" lvl="0" indent="0" algn="l" defTabSz="1066800">
            <a:lnSpc>
              <a:spcPct val="90000"/>
            </a:lnSpc>
            <a:spcBef>
              <a:spcPct val="0"/>
            </a:spcBef>
            <a:spcAft>
              <a:spcPct val="35000"/>
            </a:spcAft>
            <a:buNone/>
            <a:defRPr b="1"/>
          </a:pPr>
          <a:r>
            <a:rPr lang="en-US" sz="2400" kern="1200" dirty="0"/>
            <a:t>Wellness Beyond 'Fine'</a:t>
          </a:r>
        </a:p>
      </dsp:txBody>
      <dsp:txXfrm>
        <a:off x="1556790" y="0"/>
        <a:ext cx="8958809" cy="460726"/>
      </dsp:txXfrm>
    </dsp:sp>
    <dsp:sp modelId="{8E10A9A6-8390-4EAF-80B1-2D9C12A38BEB}">
      <dsp:nvSpPr>
        <dsp:cNvPr id="0" name=""/>
        <dsp:cNvSpPr/>
      </dsp:nvSpPr>
      <dsp:spPr>
        <a:xfrm>
          <a:off x="1556790" y="460726"/>
          <a:ext cx="8958809" cy="91606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25400" rIns="25400" bIns="25400" numCol="1" spcCol="1270" anchor="t" anchorCtr="0">
          <a:noAutofit/>
        </a:bodyPr>
        <a:lstStyle/>
        <a:p>
          <a:pPr marL="0" lvl="0" indent="0" algn="l" defTabSz="889000">
            <a:lnSpc>
              <a:spcPct val="90000"/>
            </a:lnSpc>
            <a:spcBef>
              <a:spcPct val="0"/>
            </a:spcBef>
            <a:spcAft>
              <a:spcPct val="35000"/>
            </a:spcAft>
            <a:buNone/>
          </a:pPr>
          <a:r>
            <a:rPr lang="en-US" sz="2000" kern="1200" dirty="0"/>
            <a:t>You deserve to thrive and feel truly well, not just 'fine.' Embrace a journey towards genuine wellness</a:t>
          </a:r>
          <a:r>
            <a:rPr lang="en-US" sz="1400" kern="1200" dirty="0"/>
            <a:t>.</a:t>
          </a:r>
        </a:p>
      </dsp:txBody>
      <dsp:txXfrm>
        <a:off x="1556790" y="460726"/>
        <a:ext cx="8958809" cy="916063"/>
      </dsp:txXfrm>
    </dsp:sp>
    <dsp:sp modelId="{67FD3998-32E2-4CFD-A59A-C64D1A44C5B7}">
      <dsp:nvSpPr>
        <dsp:cNvPr id="0" name=""/>
        <dsp:cNvSpPr/>
      </dsp:nvSpPr>
      <dsp:spPr>
        <a:xfrm>
          <a:off x="0" y="1486933"/>
          <a:ext cx="1376790" cy="1376790"/>
        </a:xfrm>
        <a:prstGeom prst="rect">
          <a:avLst/>
        </a:prstGeom>
        <a:blipFill>
          <a:blip xmlns:r="http://schemas.openxmlformats.org/officeDocument/2006/relationships" r:embed="rId2">
            <a:extLst>
              <a:ext uri="{28A0092B-C50C-407E-A947-70E740481C1C}">
                <a14:useLocalDpi xmlns:a14="http://schemas.microsoft.com/office/drawing/2010/main" val="0"/>
              </a:ext>
            </a:extLst>
          </a:blip>
          <a:srcRect l="8882" r="17872" b="5"/>
          <a:stretch>
            <a:fillRect l="-18000" r="-18000"/>
          </a:stretch>
        </a:blipFill>
        <a:ln>
          <a:noFill/>
        </a:ln>
        <a:effectLst/>
      </dsp:spPr>
      <dsp:style>
        <a:lnRef idx="0">
          <a:scrgbClr r="0" g="0" b="0"/>
        </a:lnRef>
        <a:fillRef idx="3">
          <a:scrgbClr r="0" g="0" b="0"/>
        </a:fillRef>
        <a:effectRef idx="2">
          <a:scrgbClr r="0" g="0" b="0"/>
        </a:effectRef>
        <a:fontRef idx="minor">
          <a:schemeClr val="lt1"/>
        </a:fontRef>
      </dsp:style>
    </dsp:sp>
    <dsp:sp modelId="{F129A7F9-9EB8-436A-9912-4FC496D71EDB}">
      <dsp:nvSpPr>
        <dsp:cNvPr id="0" name=""/>
        <dsp:cNvSpPr/>
      </dsp:nvSpPr>
      <dsp:spPr>
        <a:xfrm>
          <a:off x="1556790" y="1486933"/>
          <a:ext cx="8958809" cy="46072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30480" rIns="30480" bIns="30480" numCol="1" spcCol="1270" anchor="t" anchorCtr="0">
          <a:noAutofit/>
        </a:bodyPr>
        <a:lstStyle/>
        <a:p>
          <a:pPr marL="0" lvl="0" indent="0" algn="l" defTabSz="1066800">
            <a:lnSpc>
              <a:spcPct val="90000"/>
            </a:lnSpc>
            <a:spcBef>
              <a:spcPct val="0"/>
            </a:spcBef>
            <a:spcAft>
              <a:spcPct val="35000"/>
            </a:spcAft>
            <a:buNone/>
            <a:defRPr b="1"/>
          </a:pPr>
          <a:r>
            <a:rPr lang="en-US" sz="2400" kern="1200" dirty="0"/>
            <a:t>Nervous System Support</a:t>
          </a:r>
        </a:p>
      </dsp:txBody>
      <dsp:txXfrm>
        <a:off x="1556790" y="1486933"/>
        <a:ext cx="8958809" cy="460726"/>
      </dsp:txXfrm>
    </dsp:sp>
    <dsp:sp modelId="{D0D0E5CE-B2F2-4852-B1FD-4C842C8E21A0}">
      <dsp:nvSpPr>
        <dsp:cNvPr id="0" name=""/>
        <dsp:cNvSpPr/>
      </dsp:nvSpPr>
      <dsp:spPr>
        <a:xfrm>
          <a:off x="1556790" y="1947660"/>
          <a:ext cx="8958809" cy="91606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25400" rIns="25400" bIns="25400" numCol="1" spcCol="1270" anchor="t" anchorCtr="0">
          <a:noAutofit/>
        </a:bodyPr>
        <a:lstStyle/>
        <a:p>
          <a:pPr marL="0" lvl="0" indent="0" algn="l" defTabSz="889000">
            <a:lnSpc>
              <a:spcPct val="90000"/>
            </a:lnSpc>
            <a:spcBef>
              <a:spcPct val="0"/>
            </a:spcBef>
            <a:spcAft>
              <a:spcPct val="35000"/>
            </a:spcAft>
            <a:buNone/>
          </a:pPr>
          <a:r>
            <a:rPr lang="en-US" sz="2000" kern="1200" dirty="0"/>
            <a:t>Your nervous system needs a sense of safety and attentive care for true healing, not fixing.</a:t>
          </a:r>
        </a:p>
      </dsp:txBody>
      <dsp:txXfrm>
        <a:off x="1556790" y="1947660"/>
        <a:ext cx="8958809" cy="916063"/>
      </dsp:txXfrm>
    </dsp:sp>
    <dsp:sp modelId="{0860D43B-EE8D-4B3D-A20D-70B7A7BCBCAB}">
      <dsp:nvSpPr>
        <dsp:cNvPr id="0" name=""/>
        <dsp:cNvSpPr/>
      </dsp:nvSpPr>
      <dsp:spPr>
        <a:xfrm>
          <a:off x="0" y="2973867"/>
          <a:ext cx="1376790" cy="1376790"/>
        </a:xfrm>
        <a:prstGeom prst="rect">
          <a:avLst/>
        </a:prstGeom>
        <a:blipFill>
          <a:blip xmlns:r="http://schemas.openxmlformats.org/officeDocument/2006/relationships" r:embed="rId3">
            <a:extLst>
              <a:ext uri="{28A0092B-C50C-407E-A947-70E740481C1C}">
                <a14:useLocalDpi xmlns:a14="http://schemas.microsoft.com/office/drawing/2010/main" val="0"/>
              </a:ext>
            </a:extLst>
          </a:blip>
          <a:srcRect t="32423" r="-9" b="2071"/>
          <a:stretch>
            <a:fillRect t="-26000" b="-26000"/>
          </a:stretch>
        </a:blipFill>
        <a:ln>
          <a:noFill/>
        </a:ln>
        <a:effectLst/>
      </dsp:spPr>
      <dsp:style>
        <a:lnRef idx="0">
          <a:scrgbClr r="0" g="0" b="0"/>
        </a:lnRef>
        <a:fillRef idx="3">
          <a:scrgbClr r="0" g="0" b="0"/>
        </a:fillRef>
        <a:effectRef idx="2">
          <a:scrgbClr r="0" g="0" b="0"/>
        </a:effectRef>
        <a:fontRef idx="minor">
          <a:schemeClr val="lt1"/>
        </a:fontRef>
      </dsp:style>
    </dsp:sp>
    <dsp:sp modelId="{F5F2429C-C770-4327-AF9C-7FD133C0D7FC}">
      <dsp:nvSpPr>
        <dsp:cNvPr id="0" name=""/>
        <dsp:cNvSpPr/>
      </dsp:nvSpPr>
      <dsp:spPr>
        <a:xfrm>
          <a:off x="1556790" y="2973867"/>
          <a:ext cx="8958809" cy="46072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30480" rIns="30480" bIns="30480" numCol="1" spcCol="1270" anchor="t" anchorCtr="0">
          <a:noAutofit/>
        </a:bodyPr>
        <a:lstStyle/>
        <a:p>
          <a:pPr marL="0" lvl="0" indent="0" algn="l" defTabSz="1066800">
            <a:lnSpc>
              <a:spcPct val="90000"/>
            </a:lnSpc>
            <a:spcBef>
              <a:spcPct val="0"/>
            </a:spcBef>
            <a:spcAft>
              <a:spcPct val="35000"/>
            </a:spcAft>
            <a:buNone/>
            <a:defRPr b="1"/>
          </a:pPr>
          <a:r>
            <a:rPr lang="en-US" sz="2400" kern="1200" dirty="0"/>
            <a:t>Start Your Wellness Journey</a:t>
          </a:r>
        </a:p>
      </dsp:txBody>
      <dsp:txXfrm>
        <a:off x="1556790" y="2973867"/>
        <a:ext cx="8958809" cy="460726"/>
      </dsp:txXfrm>
    </dsp:sp>
    <dsp:sp modelId="{F57A86CA-498E-4A5B-9757-D7A663847621}">
      <dsp:nvSpPr>
        <dsp:cNvPr id="0" name=""/>
        <dsp:cNvSpPr/>
      </dsp:nvSpPr>
      <dsp:spPr>
        <a:xfrm>
          <a:off x="1556790" y="3434594"/>
          <a:ext cx="8958809" cy="91606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25400" rIns="25400" bIns="25400" numCol="1" spcCol="1270" anchor="t" anchorCtr="0">
          <a:noAutofit/>
        </a:bodyPr>
        <a:lstStyle/>
        <a:p>
          <a:pPr marL="0" lvl="0" indent="0" algn="l" defTabSz="889000">
            <a:lnSpc>
              <a:spcPct val="90000"/>
            </a:lnSpc>
            <a:spcBef>
              <a:spcPct val="0"/>
            </a:spcBef>
            <a:spcAft>
              <a:spcPct val="35000"/>
            </a:spcAft>
            <a:buNone/>
          </a:pPr>
          <a:r>
            <a:rPr lang="en-US" sz="2000" kern="1200" dirty="0"/>
            <a:t>Visit our website for information, consultation booking, and details about our next retreat to begin your transformation.</a:t>
          </a:r>
        </a:p>
      </dsp:txBody>
      <dsp:txXfrm>
        <a:off x="1556790" y="3434594"/>
        <a:ext cx="8958809" cy="916063"/>
      </dsp:txXfrm>
    </dsp:sp>
  </dsp:spTree>
</dsp:drawing>
</file>

<file path=ppt/diagrams/layout1.xml><?xml version="1.0" encoding="utf-8"?>
<dgm:layoutDef xmlns:dgm="http://schemas.openxmlformats.org/drawingml/2006/diagram" xmlns:a="http://schemas.openxmlformats.org/drawingml/2006/main" uniqueId="urn:microsoft.com/office/officeart/2024/3/layout/verticalVisualTextBlock1">
  <dgm:title val="Vertical Visual Text Blocks"/>
  <dgm:desc val="Pictures with short bits of text with formatted headers. Use as an easier-to-read alternative to a bulleted list."/>
  <dgm:catLst>
    <dgm:cat type="picture" pri="100"/>
  </dgm:catLst>
  <dgm:sampData>
    <dgm:dataModel>
      <dgm:ptLst>
        <dgm:pt modelId="0" type="doc"/>
        <dgm:pt modelId="1">
          <dgm:prSet phldr="1"/>
        </dgm:pt>
        <dgm:pt modelId="2">
          <dgm:prSet phldr="1"/>
        </dgm:pt>
        <dgm:pt modelId="3">
          <dgm:prSet phldr="1"/>
        </dgm:pt>
        <dgm:pt modelId="4">
          <dgm:prSet phldr="1"/>
        </dgm:pt>
      </dgm:ptLst>
      <dgm:cxnLst>
        <dgm:cxn modelId="7" srcId="0" destId="1" srcOrd="0" destOrd="0"/>
        <dgm:cxn modelId="8" srcId="0" destId="2" srcOrd="1" destOrd="0"/>
        <dgm:cxn modelId="9" srcId="0" destId="3" srcOrd="2" destOrd="0"/>
        <dgm:cxn modelId="10" srcId="0" destId="4" srcOrd="3"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Root">
    <dgm:varLst>
      <dgm:dir/>
      <dgm:resizeHandles val="exact"/>
    </dgm:varLst>
    <dgm:choose name="BasedOnLanguageDirection">
      <dgm:if name="LeftToRight" func="var" arg="dir" op="equ" val="norm">
        <dgm:alg type="lin">
          <dgm:param type="linDir" val="fromT"/>
          <dgm:param type="vertAlign" val="t"/>
          <dgm:param type="horzAlign" val="l"/>
        </dgm:alg>
      </dgm:if>
      <dgm:else name="RightToLeft">
        <dgm:alg type="lin">
          <dgm:param type="linDir" val="fromT"/>
          <dgm:param type="vertAlign" val="t"/>
          <dgm:param type="horzAlign" val="r"/>
        </dgm:alg>
      </dgm:else>
    </dgm:choose>
    <dgm:presOf/>
    <dgm:constrLst>
      <dgm:constr type="primFontSz" for="des" forName="Subtitle" op="equ" val="18"/>
      <dgm:constr type="primFontSz" for="des" forName="Description" refType="primFontSz" refFor="des" refForName="Subtitle" op="equ" fact="0.77"/>
      <dgm:constr type="w" for="ch" forName="Composite" refType="w"/>
      <dgm:constr type="h" for="ch" forName="Composite" refType="h"/>
      <dgm:constr type="h" for="ch" forName="sibTrans" refType="h" refFor="ch" refForName="Composite" fact="0.08"/>
      <dgm:constr type="sp" refType="w" refFor="ch" refForName="Composite" op="equ" fact="0.1"/>
    </dgm:constrLst>
    <dgm:ruleLst/>
    <dgm:forEach name="DirectChildrenOfRoot" axis="ch" ptType="node">
      <dgm:layoutNode name="Composite">
        <dgm:alg type="composite"/>
        <dgm:shape xmlns:r="http://schemas.openxmlformats.org/officeDocument/2006/relationships" r:blip="">
          <dgm:adjLst/>
        </dgm:shape>
        <dgm:presOf/>
        <dgm:constrLst>
          <dgm:constr type="w" for="ch" forName="Picture" refType="w" fact="0.335"/>
          <dgm:constr type="h" for="ch" forName="Picture" refType="w" refFor="ch" refForName="Picture" op="equ"/>
          <dgm:constr type="h" for="ch" forName="Picture" refType="h" op="lte"/>
          <dgm:constr type="l" for="ch" forName="Subtitle" refType="r" refFor="ch" refForName="Picture"/>
          <dgm:constr type="lOff" for="ch" forName="Subtitle" val="5"/>
          <dgm:constr type="h" for="ch" forName="Subtitle" refType="h" fact="0.1"/>
          <dgm:constr type="t" for="ch" forName="Description" refType="b" refFor="ch" refForName="Subtitle"/>
          <dgm:constr type="l" for="ch" forName="Description" refType="r" refFor="ch" refForName="Picture"/>
          <dgm:constr type="lOff" for="ch" forName="Description" val="5"/>
        </dgm:constrLst>
        <dgm:ruleLst/>
        <dgm:layoutNode name="Picture" styleLbl="node1">
          <dgm:alg type="sp"/>
          <dgm:shape xmlns:r="http://schemas.openxmlformats.org/officeDocument/2006/relationships" type="rect" r:blip="" blipPhldr="1">
            <dgm:adjLst/>
          </dgm:shape>
          <dgm:presOf/>
          <dgm:constrLst/>
          <dgm:ruleLst/>
        </dgm:layoutNode>
        <dgm:layoutNode name="Subtitle" styleLbl="revTx">
          <dgm:varLst>
            <dgm:chMax val="0"/>
            <dgm:bulletEnabled/>
          </dgm:varLst>
          <dgm:alg type="tx">
            <dgm:param type="parTxLTRAlign" val="l"/>
            <dgm:param type="parTxRTLAlign" val="r"/>
            <dgm:param type="txAnchorVert" val="t"/>
          </dgm:alg>
          <dgm:shape xmlns:r="http://schemas.openxmlformats.org/officeDocument/2006/relationships" type="rect" r:blip="">
            <dgm:adjLst/>
          </dgm:shape>
          <dgm:presOf axis="self"/>
          <dgm:choose name="SubtitleConstraintsBasedOnLanguageDirection">
            <dgm:if name="SubtitleIsLeftToRight" func="var" arg="dir" op="equ" val="norm">
              <dgm:constrLst>
                <dgm:constr type="h" refType="w" op="lte" fact="0.4"/>
                <dgm:constr type="lMarg"/>
                <dgm:constr type="rMarg" refType="primFontSz" fact="0.1"/>
                <dgm:constr type="tMarg" refType="primFontSz" fact="0.1"/>
                <dgm:constr type="bMarg" refType="primFontSz" fact="0.1"/>
              </dgm:constrLst>
            </dgm:if>
            <dgm:else name="SubtitleIsRightToLeft">
              <dgm:constrLst>
                <dgm:constr type="h" refType="w" op="lte" fact="0.4"/>
                <dgm:constr type="rMarg"/>
                <dgm:constr type="lMarg" refType="primFontSz" fact="0.1"/>
                <dgm:constr type="tMarg" refType="primFontSz" fact="0.1"/>
                <dgm:constr type="bMarg" refType="primFontSz" fact="0.1"/>
              </dgm:constrLst>
            </dgm:else>
          </dgm:choose>
          <dgm:ruleLst>
            <dgm:rule type="h" val="INF" fact="NaN" max="NaN"/>
            <dgm:rule type="primFontSz" val="5" fact="NaN" max="NaN"/>
          </dgm:ruleLst>
        </dgm:layoutNode>
        <dgm:layoutNode name="Description" styleLbl="revTx">
          <dgm:varLst>
            <dgm:bulletEnabled/>
          </dgm:varLst>
          <dgm:alg type="tx">
            <dgm:param type="parTxLTRAlign" val="l"/>
            <dgm:param type="parTxRTLAlign" val="r"/>
            <dgm:param type="txAnchorVert" val="t"/>
          </dgm:alg>
          <dgm:shape xmlns:r="http://schemas.openxmlformats.org/officeDocument/2006/relationships" type="rect" r:blip="">
            <dgm:adjLst/>
          </dgm:shape>
          <dgm:presOf axis="des" ptType="node"/>
          <dgm:choose name="DescriptionConstraintsBasedOnLanguageDirection">
            <dgm:if name="DescriptionIsLeftToRight" func="var" arg="dir" op="equ" val="norm">
              <dgm:constrLst>
                <dgm:constr type="lMarg"/>
                <dgm:constr type="rMarg" refType="primFontSz" fact="0.1"/>
                <dgm:constr type="tMarg" refType="primFontSz" fact="0.1"/>
                <dgm:constr type="bMarg" refType="primFontSz" fact="0.1"/>
              </dgm:constrLst>
            </dgm:if>
            <dgm:else name="DescriptionIsRightToLeft">
              <dgm:constrLst>
                <dgm:constr type="lMarg" refType="primFontSz" fact="0.1"/>
                <dgm:constr type="rMarg"/>
                <dgm:constr type="tMarg" refType="primFontSz" fact="0.1"/>
                <dgm:constr type="bMarg" refType="primFontSz" fact="0.1"/>
              </dgm:constrLst>
            </dgm:else>
          </dgm:choose>
          <dgm:ruleLst>
            <dgm:rule type="primFontSz" val="5" fact="NaN" max="NaN"/>
          </dgm:ruleLst>
        </dgm:layoutNode>
      </dgm:layoutNode>
      <dgm:forEach name="Name5" axis="followSib" ptType="sibTrans" cnt="1">
        <dgm:layoutNode name="sibTrans">
          <dgm:alg type="sp"/>
          <dgm:shape xmlns:r="http://schemas.openxmlformats.org/officeDocument/2006/relationships" type="rect" r:blip="" hideGeom="1">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defRPr b="1"/>
        </a:lvl1pPr>
        <a:lvl2pPr>
          <a:lnSpc>
            <a:spcPct val="100000"/>
          </a:lnSpc>
        </a:lvl2pPr>
      </dgm1612:lstStyle>
    </a:ext>
  </dgm:extLst>
</dgm:layoutDef>
</file>

<file path=ppt/diagrams/layout2.xml><?xml version="1.0" encoding="utf-8"?>
<dgm:layoutDef xmlns:dgm="http://schemas.openxmlformats.org/drawingml/2006/diagram" xmlns:a="http://schemas.openxmlformats.org/drawingml/2006/main" uniqueId="urn:microsoft.com/office/officeart/2024/3/layout/verticalVisualTextBlock1">
  <dgm:title val="Vertical Visual Text Blocks"/>
  <dgm:desc val="Pictures with short bits of text with formatted headers. Use as an easier-to-read alternative to a bulleted list."/>
  <dgm:catLst>
    <dgm:cat type="picture" pri="100"/>
  </dgm:catLst>
  <dgm:sampData>
    <dgm:dataModel>
      <dgm:ptLst>
        <dgm:pt modelId="0" type="doc"/>
        <dgm:pt modelId="1">
          <dgm:prSet phldr="1"/>
        </dgm:pt>
        <dgm:pt modelId="2">
          <dgm:prSet phldr="1"/>
        </dgm:pt>
        <dgm:pt modelId="3">
          <dgm:prSet phldr="1"/>
        </dgm:pt>
        <dgm:pt modelId="4">
          <dgm:prSet phldr="1"/>
        </dgm:pt>
      </dgm:ptLst>
      <dgm:cxnLst>
        <dgm:cxn modelId="7" srcId="0" destId="1" srcOrd="0" destOrd="0"/>
        <dgm:cxn modelId="8" srcId="0" destId="2" srcOrd="1" destOrd="0"/>
        <dgm:cxn modelId="9" srcId="0" destId="3" srcOrd="2" destOrd="0"/>
        <dgm:cxn modelId="10" srcId="0" destId="4" srcOrd="3"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Root">
    <dgm:varLst>
      <dgm:dir/>
      <dgm:resizeHandles val="exact"/>
    </dgm:varLst>
    <dgm:choose name="BasedOnLanguageDirection">
      <dgm:if name="LeftToRight" func="var" arg="dir" op="equ" val="norm">
        <dgm:alg type="lin">
          <dgm:param type="linDir" val="fromT"/>
          <dgm:param type="vertAlign" val="t"/>
          <dgm:param type="horzAlign" val="l"/>
        </dgm:alg>
      </dgm:if>
      <dgm:else name="RightToLeft">
        <dgm:alg type="lin">
          <dgm:param type="linDir" val="fromT"/>
          <dgm:param type="vertAlign" val="t"/>
          <dgm:param type="horzAlign" val="r"/>
        </dgm:alg>
      </dgm:else>
    </dgm:choose>
    <dgm:presOf/>
    <dgm:constrLst>
      <dgm:constr type="primFontSz" for="des" forName="Subtitle" op="equ" val="18"/>
      <dgm:constr type="primFontSz" for="des" forName="Description" refType="primFontSz" refFor="des" refForName="Subtitle" op="equ" fact="0.77"/>
      <dgm:constr type="w" for="ch" forName="Composite" refType="w"/>
      <dgm:constr type="h" for="ch" forName="Composite" refType="h"/>
      <dgm:constr type="h" for="ch" forName="sibTrans" refType="h" refFor="ch" refForName="Composite" fact="0.08"/>
      <dgm:constr type="sp" refType="w" refFor="ch" refForName="Composite" op="equ" fact="0.1"/>
    </dgm:constrLst>
    <dgm:ruleLst/>
    <dgm:forEach name="DirectChildrenOfRoot" axis="ch" ptType="node">
      <dgm:layoutNode name="Composite">
        <dgm:alg type="composite"/>
        <dgm:shape xmlns:r="http://schemas.openxmlformats.org/officeDocument/2006/relationships" r:blip="">
          <dgm:adjLst/>
        </dgm:shape>
        <dgm:presOf/>
        <dgm:constrLst>
          <dgm:constr type="w" for="ch" forName="Picture" refType="w" fact="0.335"/>
          <dgm:constr type="h" for="ch" forName="Picture" refType="w" refFor="ch" refForName="Picture" op="equ"/>
          <dgm:constr type="h" for="ch" forName="Picture" refType="h" op="lte"/>
          <dgm:constr type="l" for="ch" forName="Subtitle" refType="r" refFor="ch" refForName="Picture"/>
          <dgm:constr type="lOff" for="ch" forName="Subtitle" val="5"/>
          <dgm:constr type="h" for="ch" forName="Subtitle" refType="h" fact="0.1"/>
          <dgm:constr type="t" for="ch" forName="Description" refType="b" refFor="ch" refForName="Subtitle"/>
          <dgm:constr type="l" for="ch" forName="Description" refType="r" refFor="ch" refForName="Picture"/>
          <dgm:constr type="lOff" for="ch" forName="Description" val="5"/>
        </dgm:constrLst>
        <dgm:ruleLst/>
        <dgm:layoutNode name="Picture" styleLbl="node1">
          <dgm:alg type="sp"/>
          <dgm:shape xmlns:r="http://schemas.openxmlformats.org/officeDocument/2006/relationships" type="rect" r:blip="" blipPhldr="1">
            <dgm:adjLst/>
          </dgm:shape>
          <dgm:presOf/>
          <dgm:constrLst/>
          <dgm:ruleLst/>
        </dgm:layoutNode>
        <dgm:layoutNode name="Subtitle" styleLbl="revTx">
          <dgm:varLst>
            <dgm:chMax val="0"/>
            <dgm:bulletEnabled/>
          </dgm:varLst>
          <dgm:alg type="tx">
            <dgm:param type="parTxLTRAlign" val="l"/>
            <dgm:param type="parTxRTLAlign" val="r"/>
            <dgm:param type="txAnchorVert" val="t"/>
          </dgm:alg>
          <dgm:shape xmlns:r="http://schemas.openxmlformats.org/officeDocument/2006/relationships" type="rect" r:blip="">
            <dgm:adjLst/>
          </dgm:shape>
          <dgm:presOf axis="self"/>
          <dgm:choose name="SubtitleConstraintsBasedOnLanguageDirection">
            <dgm:if name="SubtitleIsLeftToRight" func="var" arg="dir" op="equ" val="norm">
              <dgm:constrLst>
                <dgm:constr type="h" refType="w" op="lte" fact="0.4"/>
                <dgm:constr type="lMarg"/>
                <dgm:constr type="rMarg" refType="primFontSz" fact="0.1"/>
                <dgm:constr type="tMarg" refType="primFontSz" fact="0.1"/>
                <dgm:constr type="bMarg" refType="primFontSz" fact="0.1"/>
              </dgm:constrLst>
            </dgm:if>
            <dgm:else name="SubtitleIsRightToLeft">
              <dgm:constrLst>
                <dgm:constr type="h" refType="w" op="lte" fact="0.4"/>
                <dgm:constr type="rMarg"/>
                <dgm:constr type="lMarg" refType="primFontSz" fact="0.1"/>
                <dgm:constr type="tMarg" refType="primFontSz" fact="0.1"/>
                <dgm:constr type="bMarg" refType="primFontSz" fact="0.1"/>
              </dgm:constrLst>
            </dgm:else>
          </dgm:choose>
          <dgm:ruleLst>
            <dgm:rule type="h" val="INF" fact="NaN" max="NaN"/>
            <dgm:rule type="primFontSz" val="5" fact="NaN" max="NaN"/>
          </dgm:ruleLst>
        </dgm:layoutNode>
        <dgm:layoutNode name="Description" styleLbl="revTx">
          <dgm:varLst>
            <dgm:bulletEnabled/>
          </dgm:varLst>
          <dgm:alg type="tx">
            <dgm:param type="parTxLTRAlign" val="l"/>
            <dgm:param type="parTxRTLAlign" val="r"/>
            <dgm:param type="txAnchorVert" val="t"/>
          </dgm:alg>
          <dgm:shape xmlns:r="http://schemas.openxmlformats.org/officeDocument/2006/relationships" type="rect" r:blip="">
            <dgm:adjLst/>
          </dgm:shape>
          <dgm:presOf axis="des" ptType="node"/>
          <dgm:choose name="DescriptionConstraintsBasedOnLanguageDirection">
            <dgm:if name="DescriptionIsLeftToRight" func="var" arg="dir" op="equ" val="norm">
              <dgm:constrLst>
                <dgm:constr type="lMarg"/>
                <dgm:constr type="rMarg" refType="primFontSz" fact="0.1"/>
                <dgm:constr type="tMarg" refType="primFontSz" fact="0.1"/>
                <dgm:constr type="bMarg" refType="primFontSz" fact="0.1"/>
              </dgm:constrLst>
            </dgm:if>
            <dgm:else name="DescriptionIsRightToLeft">
              <dgm:constrLst>
                <dgm:constr type="lMarg" refType="primFontSz" fact="0.1"/>
                <dgm:constr type="rMarg"/>
                <dgm:constr type="tMarg" refType="primFontSz" fact="0.1"/>
                <dgm:constr type="bMarg" refType="primFontSz" fact="0.1"/>
              </dgm:constrLst>
            </dgm:else>
          </dgm:choose>
          <dgm:ruleLst>
            <dgm:rule type="primFontSz" val="5" fact="NaN" max="NaN"/>
          </dgm:ruleLst>
        </dgm:layoutNode>
      </dgm:layoutNode>
      <dgm:forEach name="Name5" axis="followSib" ptType="sibTrans" cnt="1">
        <dgm:layoutNode name="sibTrans">
          <dgm:alg type="sp"/>
          <dgm:shape xmlns:r="http://schemas.openxmlformats.org/officeDocument/2006/relationships" type="rect" r:blip="" hideGeom="1">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defRPr b="1"/>
        </a:lvl1pPr>
        <a:lvl2pPr>
          <a:lnSpc>
            <a:spcPct val="100000"/>
          </a:lnSpc>
        </a:lvl2pPr>
      </dgm1612:lstStyle>
    </a:ext>
  </dgm:extLst>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AF9212C-9BA9-4476-A34A-D91CFB968924}" type="datetimeFigureOut">
              <a:rPr lang="en-US" smtClean="0"/>
              <a:t>8/19/2025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9BA9F0E-90A1-4B3B-BE29-61FD43E8A8D6}" type="slidenum">
              <a:rPr lang="en-US" smtClean="0"/>
              <a:t>‹#›</a:t>
            </a:fld>
            <a:endParaRPr lang="en-US"/>
          </a:p>
        </p:txBody>
      </p:sp>
    </p:spTree>
    <p:extLst>
      <p:ext uri="{BB962C8B-B14F-4D97-AF65-F5344CB8AC3E}">
        <p14:creationId xmlns:p14="http://schemas.microsoft.com/office/powerpoint/2010/main" val="23397264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Image source: Microsoft 365 content library
Join our 8-week Nervous System Recovery Journey, designed to guide you toward regulation, resilience, and reconnection. Experience a supportive environment focused on personal growth and healing. Led by Natalie Newgent, Founder &amp; Guide, this program offers a purposeful pathway to lasting well-being.</a:t>
            </a:r>
          </a:p>
        </p:txBody>
      </p:sp>
      <p:sp>
        <p:nvSpPr>
          <p:cNvPr id="4" name="Slide Number Placeholder 3"/>
          <p:cNvSpPr>
            <a:spLocks noGrp="1"/>
          </p:cNvSpPr>
          <p:nvPr>
            <p:ph type="sldNum" sz="quarter" idx="5"/>
          </p:nvPr>
        </p:nvSpPr>
        <p:spPr/>
        <p:txBody>
          <a:bodyPr/>
          <a:lstStyle/>
          <a:p>
            <a:fld id="{79BA9F0E-90A1-4B3B-BE29-61FD43E8A8D6}" type="slidenum">
              <a:rPr lang="en-US" smtClean="0"/>
              <a:t>1</a:t>
            </a:fld>
            <a:endParaRPr lang="en-US"/>
          </a:p>
        </p:txBody>
      </p:sp>
    </p:spTree>
    <p:extLst>
      <p:ext uri="{BB962C8B-B14F-4D97-AF65-F5344CB8AC3E}">
        <p14:creationId xmlns:p14="http://schemas.microsoft.com/office/powerpoint/2010/main" val="116870697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Image source: Microsoft 365 content library
Week 8 focuses on establishing sustainable rhythms and planning your next steps. Review your Resilience Map and Nervous System Journal to reflect on progress. Create a meaningful closing ritual to celebrate your growth. Homework includes completing the 'Integration Reflection,' developing a 30-day Resilience Plan, and optionally writing a letter to your future self.</a:t>
            </a:r>
          </a:p>
        </p:txBody>
      </p:sp>
      <p:sp>
        <p:nvSpPr>
          <p:cNvPr id="4" name="Slide Number Placeholder 3"/>
          <p:cNvSpPr>
            <a:spLocks noGrp="1"/>
          </p:cNvSpPr>
          <p:nvPr>
            <p:ph type="sldNum" sz="quarter" idx="5"/>
          </p:nvPr>
        </p:nvSpPr>
        <p:spPr/>
        <p:txBody>
          <a:bodyPr/>
          <a:lstStyle/>
          <a:p>
            <a:fld id="{79BA9F0E-90A1-4B3B-BE29-61FD43E8A8D6}" type="slidenum">
              <a:rPr lang="en-US" smtClean="0"/>
              <a:t>10</a:t>
            </a:fld>
            <a:endParaRPr lang="en-US"/>
          </a:p>
        </p:txBody>
      </p:sp>
    </p:spTree>
    <p:extLst>
      <p:ext uri="{BB962C8B-B14F-4D97-AF65-F5344CB8AC3E}">
        <p14:creationId xmlns:p14="http://schemas.microsoft.com/office/powerpoint/2010/main" val="2442911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Image source: Microsoft 365 content library
Access valuable resources like the somatic audio library, breathwork recordings, and practical worksheets and templates to enhance your journey. For additional support, consider optional next steps such as 1:1 coaching with Natalie, engaging art therapy sessions with Amy, or immersive deep dive retreats for personal growth.</a:t>
            </a:r>
          </a:p>
        </p:txBody>
      </p:sp>
      <p:sp>
        <p:nvSpPr>
          <p:cNvPr id="4" name="Slide Number Placeholder 3"/>
          <p:cNvSpPr>
            <a:spLocks noGrp="1"/>
          </p:cNvSpPr>
          <p:nvPr>
            <p:ph type="sldNum" sz="quarter" idx="5"/>
          </p:nvPr>
        </p:nvSpPr>
        <p:spPr/>
        <p:txBody>
          <a:bodyPr/>
          <a:lstStyle/>
          <a:p>
            <a:fld id="{79BA9F0E-90A1-4B3B-BE29-61FD43E8A8D6}" type="slidenum">
              <a:rPr lang="en-US" smtClean="0"/>
              <a:t>11</a:t>
            </a:fld>
            <a:endParaRPr lang="en-US"/>
          </a:p>
        </p:txBody>
      </p:sp>
    </p:spTree>
    <p:extLst>
      <p:ext uri="{BB962C8B-B14F-4D97-AF65-F5344CB8AC3E}">
        <p14:creationId xmlns:p14="http://schemas.microsoft.com/office/powerpoint/2010/main" val="74482656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Image source: Microsoft 365 content library
Remember, you deserve more than just feeling 'fine.' Your nervous system isn’t broken—it simply needs safety and care. Visit our website for information and booking. Don’t miss our next Rekindled Retreat! Book a free consultation or refer a friend today to start your journey toward wellness.</a:t>
            </a:r>
          </a:p>
        </p:txBody>
      </p:sp>
      <p:sp>
        <p:nvSpPr>
          <p:cNvPr id="4" name="Slide Number Placeholder 3"/>
          <p:cNvSpPr>
            <a:spLocks noGrp="1"/>
          </p:cNvSpPr>
          <p:nvPr>
            <p:ph type="sldNum" sz="quarter" idx="5"/>
          </p:nvPr>
        </p:nvSpPr>
        <p:spPr/>
        <p:txBody>
          <a:bodyPr/>
          <a:lstStyle/>
          <a:p>
            <a:fld id="{79BA9F0E-90A1-4B3B-BE29-61FD43E8A8D6}" type="slidenum">
              <a:rPr lang="en-US" smtClean="0"/>
              <a:t>12</a:t>
            </a:fld>
            <a:endParaRPr lang="en-US"/>
          </a:p>
        </p:txBody>
      </p:sp>
    </p:spTree>
    <p:extLst>
      <p:ext uri="{BB962C8B-B14F-4D97-AF65-F5344CB8AC3E}">
        <p14:creationId xmlns:p14="http://schemas.microsoft.com/office/powerpoint/2010/main" val="238479370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Image source: Microsoft 365 content library
This 8-week program features weekly live sessions and integration homework to reinforce learning. Daily somatic practices are incorporated to support embodiment and growth. Participants receive personalized tools for self-reflection, all within a safe group environment that fosters meaningful connections and shared experiences.</a:t>
            </a:r>
          </a:p>
        </p:txBody>
      </p:sp>
      <p:sp>
        <p:nvSpPr>
          <p:cNvPr id="4" name="Slide Number Placeholder 3"/>
          <p:cNvSpPr>
            <a:spLocks noGrp="1"/>
          </p:cNvSpPr>
          <p:nvPr>
            <p:ph type="sldNum" sz="quarter" idx="5"/>
          </p:nvPr>
        </p:nvSpPr>
        <p:spPr/>
        <p:txBody>
          <a:bodyPr/>
          <a:lstStyle/>
          <a:p>
            <a:fld id="{79BA9F0E-90A1-4B3B-BE29-61FD43E8A8D6}" type="slidenum">
              <a:rPr lang="en-US" smtClean="0"/>
              <a:t>2</a:t>
            </a:fld>
            <a:endParaRPr lang="en-US"/>
          </a:p>
        </p:txBody>
      </p:sp>
    </p:spTree>
    <p:extLst>
      <p:ext uri="{BB962C8B-B14F-4D97-AF65-F5344CB8AC3E}">
        <p14:creationId xmlns:p14="http://schemas.microsoft.com/office/powerpoint/2010/main" val="203308490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Image source: Microsoft 365 content library
In Week 1, we explore the nervous system to understand how it affects emotions and energy. Through guided mind-mapping, you'll identify triggers and patterns. Learn the concept of the Window of Tolerance, helping you recognize stress responses. Homework includes a daily nervous system tracker, a 'parts check-in' journal, and creating a color-coded mind map.</a:t>
            </a:r>
          </a:p>
        </p:txBody>
      </p:sp>
      <p:sp>
        <p:nvSpPr>
          <p:cNvPr id="4" name="Slide Number Placeholder 3"/>
          <p:cNvSpPr>
            <a:spLocks noGrp="1"/>
          </p:cNvSpPr>
          <p:nvPr>
            <p:ph type="sldNum" sz="quarter" idx="5"/>
          </p:nvPr>
        </p:nvSpPr>
        <p:spPr/>
        <p:txBody>
          <a:bodyPr/>
          <a:lstStyle/>
          <a:p>
            <a:fld id="{79BA9F0E-90A1-4B3B-BE29-61FD43E8A8D6}" type="slidenum">
              <a:rPr lang="en-US" smtClean="0"/>
              <a:t>3</a:t>
            </a:fld>
            <a:endParaRPr lang="en-US"/>
          </a:p>
        </p:txBody>
      </p:sp>
    </p:spTree>
    <p:extLst>
      <p:ext uri="{BB962C8B-B14F-4D97-AF65-F5344CB8AC3E}">
        <p14:creationId xmlns:p14="http://schemas.microsoft.com/office/powerpoint/2010/main" val="314455083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Image source: Microsoft 365 content library
Explore how reconnecting with your core values fosters personal growth. Understand the impact of trauma on value alignment, often leading to self-betrayal. Learn to use values as anchors for decision-making. Homework includes completing a core values inventory, reflecting on past misalignments, and practicing somatic grounding when choosing alignment.</a:t>
            </a:r>
          </a:p>
        </p:txBody>
      </p:sp>
      <p:sp>
        <p:nvSpPr>
          <p:cNvPr id="4" name="Slide Number Placeholder 3"/>
          <p:cNvSpPr>
            <a:spLocks noGrp="1"/>
          </p:cNvSpPr>
          <p:nvPr>
            <p:ph type="sldNum" sz="quarter" idx="5"/>
          </p:nvPr>
        </p:nvSpPr>
        <p:spPr/>
        <p:txBody>
          <a:bodyPr/>
          <a:lstStyle/>
          <a:p>
            <a:fld id="{79BA9F0E-90A1-4B3B-BE29-61FD43E8A8D6}" type="slidenum">
              <a:rPr lang="en-US" smtClean="0"/>
              <a:t>4</a:t>
            </a:fld>
            <a:endParaRPr lang="en-US"/>
          </a:p>
        </p:txBody>
      </p:sp>
    </p:spTree>
    <p:extLst>
      <p:ext uri="{BB962C8B-B14F-4D97-AF65-F5344CB8AC3E}">
        <p14:creationId xmlns:p14="http://schemas.microsoft.com/office/powerpoint/2010/main" val="428665117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Image source: Microsoft 365 content library
Week 3 focuses on building safety by establishing emotional, physical, digital, and energetic boundaries. Boundaries are regulation tools that promote well-being, not barriers to connection. Expect to visualize a 'Safe vs. Unsafe' map, practice using boundary-setting scripts, and journal about situations where you tend to overextend yourself.</a:t>
            </a:r>
          </a:p>
        </p:txBody>
      </p:sp>
      <p:sp>
        <p:nvSpPr>
          <p:cNvPr id="4" name="Slide Number Placeholder 3"/>
          <p:cNvSpPr>
            <a:spLocks noGrp="1"/>
          </p:cNvSpPr>
          <p:nvPr>
            <p:ph type="sldNum" sz="quarter" idx="5"/>
          </p:nvPr>
        </p:nvSpPr>
        <p:spPr/>
        <p:txBody>
          <a:bodyPr/>
          <a:lstStyle/>
          <a:p>
            <a:fld id="{79BA9F0E-90A1-4B3B-BE29-61FD43E8A8D6}" type="slidenum">
              <a:rPr lang="en-US" smtClean="0"/>
              <a:t>5</a:t>
            </a:fld>
            <a:endParaRPr lang="en-US"/>
          </a:p>
        </p:txBody>
      </p:sp>
    </p:spTree>
    <p:extLst>
      <p:ext uri="{BB962C8B-B14F-4D97-AF65-F5344CB8AC3E}">
        <p14:creationId xmlns:p14="http://schemas.microsoft.com/office/powerpoint/2010/main" val="365916386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Image source: Microsoft 365 content library
Week 4 focuses on creating routines that support nervous system regulation. Design an ideal daily rhythm by considering environment, food, digital input, and noise. Explore routines around meals, sleep, and work. Homework includes a 5 senses environment scan, a 'nervous system nourishment' meal check-in, and a 24-hour rhythm template.</a:t>
            </a:r>
          </a:p>
        </p:txBody>
      </p:sp>
      <p:sp>
        <p:nvSpPr>
          <p:cNvPr id="4" name="Slide Number Placeholder 3"/>
          <p:cNvSpPr>
            <a:spLocks noGrp="1"/>
          </p:cNvSpPr>
          <p:nvPr>
            <p:ph type="sldNum" sz="quarter" idx="5"/>
          </p:nvPr>
        </p:nvSpPr>
        <p:spPr/>
        <p:txBody>
          <a:bodyPr/>
          <a:lstStyle/>
          <a:p>
            <a:fld id="{79BA9F0E-90A1-4B3B-BE29-61FD43E8A8D6}" type="slidenum">
              <a:rPr lang="en-US" smtClean="0"/>
              <a:t>6</a:t>
            </a:fld>
            <a:endParaRPr lang="en-US"/>
          </a:p>
        </p:txBody>
      </p:sp>
    </p:spTree>
    <p:extLst>
      <p:ext uri="{BB962C8B-B14F-4D97-AF65-F5344CB8AC3E}">
        <p14:creationId xmlns:p14="http://schemas.microsoft.com/office/powerpoint/2010/main" val="28359893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Image source: Microsoft 365 content library
Design your ideal daily rhythm by exploring routines that support your nervous system, focusing on meals, sleep, and work. Consider how environment, food choices, digital input, and noise levels affect your well-being. Try homework like a 5 senses environment scan, a 'nervous system nourishment' meal check-in, and using a 24-hour rhythm template.</a:t>
            </a:r>
          </a:p>
        </p:txBody>
      </p:sp>
      <p:sp>
        <p:nvSpPr>
          <p:cNvPr id="4" name="Slide Number Placeholder 3"/>
          <p:cNvSpPr>
            <a:spLocks noGrp="1"/>
          </p:cNvSpPr>
          <p:nvPr>
            <p:ph type="sldNum" sz="quarter" idx="5"/>
          </p:nvPr>
        </p:nvSpPr>
        <p:spPr/>
        <p:txBody>
          <a:bodyPr/>
          <a:lstStyle/>
          <a:p>
            <a:fld id="{79BA9F0E-90A1-4B3B-BE29-61FD43E8A8D6}" type="slidenum">
              <a:rPr lang="en-US" smtClean="0"/>
              <a:t>7</a:t>
            </a:fld>
            <a:endParaRPr lang="en-US"/>
          </a:p>
        </p:txBody>
      </p:sp>
    </p:spTree>
    <p:extLst>
      <p:ext uri="{BB962C8B-B14F-4D97-AF65-F5344CB8AC3E}">
        <p14:creationId xmlns:p14="http://schemas.microsoft.com/office/powerpoint/2010/main" val="15015251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Image source: Microsoft 365 content library
Experience hands-on techniques for daily regulation, including breathwork, ball rolling, acupressure, and nervous system resets. Practice activities focus on orienting and vagus nerve stimulation. For homework, try two techniques daily, track your before/after sensations, and identify your top three 'go-to' tools for ongoing self-regulation.</a:t>
            </a:r>
          </a:p>
        </p:txBody>
      </p:sp>
      <p:sp>
        <p:nvSpPr>
          <p:cNvPr id="4" name="Slide Number Placeholder 3"/>
          <p:cNvSpPr>
            <a:spLocks noGrp="1"/>
          </p:cNvSpPr>
          <p:nvPr>
            <p:ph type="sldNum" sz="quarter" idx="5"/>
          </p:nvPr>
        </p:nvSpPr>
        <p:spPr/>
        <p:txBody>
          <a:bodyPr/>
          <a:lstStyle/>
          <a:p>
            <a:fld id="{79BA9F0E-90A1-4B3B-BE29-61FD43E8A8D6}" type="slidenum">
              <a:rPr lang="en-US" smtClean="0"/>
              <a:t>8</a:t>
            </a:fld>
            <a:endParaRPr lang="en-US"/>
          </a:p>
        </p:txBody>
      </p:sp>
    </p:spTree>
    <p:extLst>
      <p:ext uri="{BB962C8B-B14F-4D97-AF65-F5344CB8AC3E}">
        <p14:creationId xmlns:p14="http://schemas.microsoft.com/office/powerpoint/2010/main" val="300772950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Image source: Microsoft 365 content library
Explore creative tools—art, movement, voice, and stillness—to support nervous system regulation and self-expression. Rediscover activities that inspire and energize you. For homework, try making a 'What brings me alive' collage, express yourself through journaling or sketching, and plan one joy-filled ritual for the week.</a:t>
            </a:r>
          </a:p>
        </p:txBody>
      </p:sp>
      <p:sp>
        <p:nvSpPr>
          <p:cNvPr id="4" name="Slide Number Placeholder 3"/>
          <p:cNvSpPr>
            <a:spLocks noGrp="1"/>
          </p:cNvSpPr>
          <p:nvPr>
            <p:ph type="sldNum" sz="quarter" idx="5"/>
          </p:nvPr>
        </p:nvSpPr>
        <p:spPr/>
        <p:txBody>
          <a:bodyPr/>
          <a:lstStyle/>
          <a:p>
            <a:fld id="{79BA9F0E-90A1-4B3B-BE29-61FD43E8A8D6}" type="slidenum">
              <a:rPr lang="en-US" smtClean="0"/>
              <a:t>9</a:t>
            </a:fld>
            <a:endParaRPr lang="en-US"/>
          </a:p>
        </p:txBody>
      </p:sp>
    </p:spTree>
    <p:extLst>
      <p:ext uri="{BB962C8B-B14F-4D97-AF65-F5344CB8AC3E}">
        <p14:creationId xmlns:p14="http://schemas.microsoft.com/office/powerpoint/2010/main" val="260057631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C4D512-8DD0-FD7B-3067-CF3563C375FE}"/>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F78B3A58-703A-1799-8B1A-7C192ED3AC67}"/>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DC19966C-7D31-921C-286A-61E092A79DFA}"/>
              </a:ext>
            </a:extLst>
          </p:cNvPr>
          <p:cNvSpPr>
            <a:spLocks noGrp="1"/>
          </p:cNvSpPr>
          <p:nvPr>
            <p:ph type="dt" sz="half" idx="10"/>
          </p:nvPr>
        </p:nvSpPr>
        <p:spPr/>
        <p:txBody>
          <a:bodyPr/>
          <a:lstStyle/>
          <a:p>
            <a:fld id="{4A4235CE-FFF7-4B0E-B5F6-A45C2DB06B40}" type="datetimeFigureOut">
              <a:rPr lang="en-US" smtClean="0"/>
              <a:t>8/19/2025</a:t>
            </a:fld>
            <a:endParaRPr lang="en-US"/>
          </a:p>
        </p:txBody>
      </p:sp>
      <p:sp>
        <p:nvSpPr>
          <p:cNvPr id="5" name="Footer Placeholder 4">
            <a:extLst>
              <a:ext uri="{FF2B5EF4-FFF2-40B4-BE49-F238E27FC236}">
                <a16:creationId xmlns:a16="http://schemas.microsoft.com/office/drawing/2014/main" id="{70BA0EA8-B29D-E551-E934-EB4428BFD18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69F6BD1-4B5A-F8C8-027C-C01AF62C31ED}"/>
              </a:ext>
            </a:extLst>
          </p:cNvPr>
          <p:cNvSpPr>
            <a:spLocks noGrp="1"/>
          </p:cNvSpPr>
          <p:nvPr>
            <p:ph type="sldNum" sz="quarter" idx="12"/>
          </p:nvPr>
        </p:nvSpPr>
        <p:spPr/>
        <p:txBody>
          <a:bodyPr/>
          <a:lstStyle/>
          <a:p>
            <a:fld id="{CA6F107D-D85F-43E7-B8D6-C7279AE12429}" type="slidenum">
              <a:rPr lang="en-US" smtClean="0"/>
              <a:t>‹#›</a:t>
            </a:fld>
            <a:endParaRPr lang="en-US"/>
          </a:p>
        </p:txBody>
      </p:sp>
    </p:spTree>
    <p:extLst>
      <p:ext uri="{BB962C8B-B14F-4D97-AF65-F5344CB8AC3E}">
        <p14:creationId xmlns:p14="http://schemas.microsoft.com/office/powerpoint/2010/main" val="41980898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4D0388-F779-4A60-8184-9A1C0D4D7505}"/>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84163F08-E1AB-3F2F-7D2A-91DAF10C8534}"/>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033A497-A407-62B1-54EB-B7CDCFD919BC}"/>
              </a:ext>
            </a:extLst>
          </p:cNvPr>
          <p:cNvSpPr>
            <a:spLocks noGrp="1"/>
          </p:cNvSpPr>
          <p:nvPr>
            <p:ph type="dt" sz="half" idx="10"/>
          </p:nvPr>
        </p:nvSpPr>
        <p:spPr/>
        <p:txBody>
          <a:bodyPr/>
          <a:lstStyle/>
          <a:p>
            <a:fld id="{4A4235CE-FFF7-4B0E-B5F6-A45C2DB06B40}" type="datetimeFigureOut">
              <a:rPr lang="en-US" smtClean="0"/>
              <a:t>8/19/2025</a:t>
            </a:fld>
            <a:endParaRPr lang="en-US"/>
          </a:p>
        </p:txBody>
      </p:sp>
      <p:sp>
        <p:nvSpPr>
          <p:cNvPr id="5" name="Footer Placeholder 4">
            <a:extLst>
              <a:ext uri="{FF2B5EF4-FFF2-40B4-BE49-F238E27FC236}">
                <a16:creationId xmlns:a16="http://schemas.microsoft.com/office/drawing/2014/main" id="{1519EE11-5AE8-C211-6BAB-A289AEBDAC6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85FE253-A809-0BD6-EE45-16563E1A48BB}"/>
              </a:ext>
            </a:extLst>
          </p:cNvPr>
          <p:cNvSpPr>
            <a:spLocks noGrp="1"/>
          </p:cNvSpPr>
          <p:nvPr>
            <p:ph type="sldNum" sz="quarter" idx="12"/>
          </p:nvPr>
        </p:nvSpPr>
        <p:spPr/>
        <p:txBody>
          <a:bodyPr/>
          <a:lstStyle/>
          <a:p>
            <a:fld id="{CA6F107D-D85F-43E7-B8D6-C7279AE12429}" type="slidenum">
              <a:rPr lang="en-US" smtClean="0"/>
              <a:t>‹#›</a:t>
            </a:fld>
            <a:endParaRPr lang="en-US"/>
          </a:p>
        </p:txBody>
      </p:sp>
    </p:spTree>
    <p:extLst>
      <p:ext uri="{BB962C8B-B14F-4D97-AF65-F5344CB8AC3E}">
        <p14:creationId xmlns:p14="http://schemas.microsoft.com/office/powerpoint/2010/main" val="181136243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A1059A41-9192-CB25-D7B9-DF6F00783C6A}"/>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67ECEABB-BD06-82C3-0C2C-ED5CA9375AF8}"/>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A2F6CB9-4E31-93F9-4DA1-C23B86373264}"/>
              </a:ext>
            </a:extLst>
          </p:cNvPr>
          <p:cNvSpPr>
            <a:spLocks noGrp="1"/>
          </p:cNvSpPr>
          <p:nvPr>
            <p:ph type="dt" sz="half" idx="10"/>
          </p:nvPr>
        </p:nvSpPr>
        <p:spPr/>
        <p:txBody>
          <a:bodyPr/>
          <a:lstStyle/>
          <a:p>
            <a:fld id="{4A4235CE-FFF7-4B0E-B5F6-A45C2DB06B40}" type="datetimeFigureOut">
              <a:rPr lang="en-US" smtClean="0"/>
              <a:t>8/19/2025</a:t>
            </a:fld>
            <a:endParaRPr lang="en-US"/>
          </a:p>
        </p:txBody>
      </p:sp>
      <p:sp>
        <p:nvSpPr>
          <p:cNvPr id="5" name="Footer Placeholder 4">
            <a:extLst>
              <a:ext uri="{FF2B5EF4-FFF2-40B4-BE49-F238E27FC236}">
                <a16:creationId xmlns:a16="http://schemas.microsoft.com/office/drawing/2014/main" id="{D15B7AE4-9A50-2BCF-7895-993F96B3C82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D354528-E1C9-2A73-C964-ECB7451ACF76}"/>
              </a:ext>
            </a:extLst>
          </p:cNvPr>
          <p:cNvSpPr>
            <a:spLocks noGrp="1"/>
          </p:cNvSpPr>
          <p:nvPr>
            <p:ph type="sldNum" sz="quarter" idx="12"/>
          </p:nvPr>
        </p:nvSpPr>
        <p:spPr/>
        <p:txBody>
          <a:bodyPr/>
          <a:lstStyle/>
          <a:p>
            <a:fld id="{CA6F107D-D85F-43E7-B8D6-C7279AE12429}" type="slidenum">
              <a:rPr lang="en-US" smtClean="0"/>
              <a:t>‹#›</a:t>
            </a:fld>
            <a:endParaRPr lang="en-US"/>
          </a:p>
        </p:txBody>
      </p:sp>
    </p:spTree>
    <p:extLst>
      <p:ext uri="{BB962C8B-B14F-4D97-AF65-F5344CB8AC3E}">
        <p14:creationId xmlns:p14="http://schemas.microsoft.com/office/powerpoint/2010/main" val="101384285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AF1888-F710-297B-02C7-89014DA3295F}"/>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60C7F9CD-0312-C27D-AA1F-1C697F99579D}"/>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71FFA94-3A3B-D092-7E09-123FE04D9386}"/>
              </a:ext>
            </a:extLst>
          </p:cNvPr>
          <p:cNvSpPr>
            <a:spLocks noGrp="1"/>
          </p:cNvSpPr>
          <p:nvPr>
            <p:ph type="dt" sz="half" idx="10"/>
          </p:nvPr>
        </p:nvSpPr>
        <p:spPr/>
        <p:txBody>
          <a:bodyPr/>
          <a:lstStyle/>
          <a:p>
            <a:fld id="{4A4235CE-FFF7-4B0E-B5F6-A45C2DB06B40}" type="datetimeFigureOut">
              <a:rPr lang="en-US" smtClean="0"/>
              <a:t>8/19/2025</a:t>
            </a:fld>
            <a:endParaRPr lang="en-US"/>
          </a:p>
        </p:txBody>
      </p:sp>
      <p:sp>
        <p:nvSpPr>
          <p:cNvPr id="5" name="Footer Placeholder 4">
            <a:extLst>
              <a:ext uri="{FF2B5EF4-FFF2-40B4-BE49-F238E27FC236}">
                <a16:creationId xmlns:a16="http://schemas.microsoft.com/office/drawing/2014/main" id="{ACB3031E-EA28-E2A3-2EA0-5290BEB7329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C6DED74-C884-B3DB-6C5E-EA22C9C57FF4}"/>
              </a:ext>
            </a:extLst>
          </p:cNvPr>
          <p:cNvSpPr>
            <a:spLocks noGrp="1"/>
          </p:cNvSpPr>
          <p:nvPr>
            <p:ph type="sldNum" sz="quarter" idx="12"/>
          </p:nvPr>
        </p:nvSpPr>
        <p:spPr/>
        <p:txBody>
          <a:bodyPr/>
          <a:lstStyle/>
          <a:p>
            <a:fld id="{CA6F107D-D85F-43E7-B8D6-C7279AE12429}" type="slidenum">
              <a:rPr lang="en-US" smtClean="0"/>
              <a:t>‹#›</a:t>
            </a:fld>
            <a:endParaRPr lang="en-US"/>
          </a:p>
        </p:txBody>
      </p:sp>
    </p:spTree>
    <p:extLst>
      <p:ext uri="{BB962C8B-B14F-4D97-AF65-F5344CB8AC3E}">
        <p14:creationId xmlns:p14="http://schemas.microsoft.com/office/powerpoint/2010/main" val="153392477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944EBC-79F4-B7FF-DE50-1FA2CA965990}"/>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9C9D1A2E-7D5B-4947-31B3-6B4BEB9B5982}"/>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91A3F758-62A8-61EA-9004-42A3587801BD}"/>
              </a:ext>
            </a:extLst>
          </p:cNvPr>
          <p:cNvSpPr>
            <a:spLocks noGrp="1"/>
          </p:cNvSpPr>
          <p:nvPr>
            <p:ph type="dt" sz="half" idx="10"/>
          </p:nvPr>
        </p:nvSpPr>
        <p:spPr/>
        <p:txBody>
          <a:bodyPr/>
          <a:lstStyle/>
          <a:p>
            <a:fld id="{4A4235CE-FFF7-4B0E-B5F6-A45C2DB06B40}" type="datetimeFigureOut">
              <a:rPr lang="en-US" smtClean="0"/>
              <a:t>8/19/2025</a:t>
            </a:fld>
            <a:endParaRPr lang="en-US"/>
          </a:p>
        </p:txBody>
      </p:sp>
      <p:sp>
        <p:nvSpPr>
          <p:cNvPr id="5" name="Footer Placeholder 4">
            <a:extLst>
              <a:ext uri="{FF2B5EF4-FFF2-40B4-BE49-F238E27FC236}">
                <a16:creationId xmlns:a16="http://schemas.microsoft.com/office/drawing/2014/main" id="{D122727E-7602-5B54-92A5-C6D3266D629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54520F6-771B-2DA8-F47D-325CAB2B87EB}"/>
              </a:ext>
            </a:extLst>
          </p:cNvPr>
          <p:cNvSpPr>
            <a:spLocks noGrp="1"/>
          </p:cNvSpPr>
          <p:nvPr>
            <p:ph type="sldNum" sz="quarter" idx="12"/>
          </p:nvPr>
        </p:nvSpPr>
        <p:spPr/>
        <p:txBody>
          <a:bodyPr/>
          <a:lstStyle/>
          <a:p>
            <a:fld id="{CA6F107D-D85F-43E7-B8D6-C7279AE12429}" type="slidenum">
              <a:rPr lang="en-US" smtClean="0"/>
              <a:t>‹#›</a:t>
            </a:fld>
            <a:endParaRPr lang="en-US"/>
          </a:p>
        </p:txBody>
      </p:sp>
    </p:spTree>
    <p:extLst>
      <p:ext uri="{BB962C8B-B14F-4D97-AF65-F5344CB8AC3E}">
        <p14:creationId xmlns:p14="http://schemas.microsoft.com/office/powerpoint/2010/main" val="370865103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C41A64-DF18-F1D5-2D91-E3C2E4AA2E35}"/>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74AB079C-8393-DB57-C863-E90FE5B9CEE7}"/>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23D45D26-2427-67D5-FB68-932062141B0D}"/>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F1E04FE4-AD9D-676B-3ADB-AAB6384C91C8}"/>
              </a:ext>
            </a:extLst>
          </p:cNvPr>
          <p:cNvSpPr>
            <a:spLocks noGrp="1"/>
          </p:cNvSpPr>
          <p:nvPr>
            <p:ph type="dt" sz="half" idx="10"/>
          </p:nvPr>
        </p:nvSpPr>
        <p:spPr/>
        <p:txBody>
          <a:bodyPr/>
          <a:lstStyle/>
          <a:p>
            <a:fld id="{4A4235CE-FFF7-4B0E-B5F6-A45C2DB06B40}" type="datetimeFigureOut">
              <a:rPr lang="en-US" smtClean="0"/>
              <a:t>8/19/2025</a:t>
            </a:fld>
            <a:endParaRPr lang="en-US"/>
          </a:p>
        </p:txBody>
      </p:sp>
      <p:sp>
        <p:nvSpPr>
          <p:cNvPr id="6" name="Footer Placeholder 5">
            <a:extLst>
              <a:ext uri="{FF2B5EF4-FFF2-40B4-BE49-F238E27FC236}">
                <a16:creationId xmlns:a16="http://schemas.microsoft.com/office/drawing/2014/main" id="{737DC5DF-0C72-5917-28EE-4BEA638C27C0}"/>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F96A653D-9438-AB19-CC28-784362A8CFB4}"/>
              </a:ext>
            </a:extLst>
          </p:cNvPr>
          <p:cNvSpPr>
            <a:spLocks noGrp="1"/>
          </p:cNvSpPr>
          <p:nvPr>
            <p:ph type="sldNum" sz="quarter" idx="12"/>
          </p:nvPr>
        </p:nvSpPr>
        <p:spPr/>
        <p:txBody>
          <a:bodyPr/>
          <a:lstStyle/>
          <a:p>
            <a:fld id="{CA6F107D-D85F-43E7-B8D6-C7279AE12429}" type="slidenum">
              <a:rPr lang="en-US" smtClean="0"/>
              <a:t>‹#›</a:t>
            </a:fld>
            <a:endParaRPr lang="en-US"/>
          </a:p>
        </p:txBody>
      </p:sp>
    </p:spTree>
    <p:extLst>
      <p:ext uri="{BB962C8B-B14F-4D97-AF65-F5344CB8AC3E}">
        <p14:creationId xmlns:p14="http://schemas.microsoft.com/office/powerpoint/2010/main" val="215136403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D7FF25C-8E71-72A6-9147-5804E8B487C4}"/>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8870A6BE-3A18-D8A5-9A51-7AB0BBC4904B}"/>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CAD16B3D-9373-1C17-01F6-9B31662AE887}"/>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C2A848BD-540D-BACC-5924-4568A8B86138}"/>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C6082119-21B8-F65C-4135-9CFD72E5882F}"/>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78E64EEF-8001-11B1-D871-1354E304A45D}"/>
              </a:ext>
            </a:extLst>
          </p:cNvPr>
          <p:cNvSpPr>
            <a:spLocks noGrp="1"/>
          </p:cNvSpPr>
          <p:nvPr>
            <p:ph type="dt" sz="half" idx="10"/>
          </p:nvPr>
        </p:nvSpPr>
        <p:spPr/>
        <p:txBody>
          <a:bodyPr/>
          <a:lstStyle/>
          <a:p>
            <a:fld id="{4A4235CE-FFF7-4B0E-B5F6-A45C2DB06B40}" type="datetimeFigureOut">
              <a:rPr lang="en-US" smtClean="0"/>
              <a:t>8/19/2025</a:t>
            </a:fld>
            <a:endParaRPr lang="en-US"/>
          </a:p>
        </p:txBody>
      </p:sp>
      <p:sp>
        <p:nvSpPr>
          <p:cNvPr id="8" name="Footer Placeholder 7">
            <a:extLst>
              <a:ext uri="{FF2B5EF4-FFF2-40B4-BE49-F238E27FC236}">
                <a16:creationId xmlns:a16="http://schemas.microsoft.com/office/drawing/2014/main" id="{920C7C3B-3ED8-DBAE-14F6-E66C940552FE}"/>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05668378-E387-430A-65DB-616E430FA088}"/>
              </a:ext>
            </a:extLst>
          </p:cNvPr>
          <p:cNvSpPr>
            <a:spLocks noGrp="1"/>
          </p:cNvSpPr>
          <p:nvPr>
            <p:ph type="sldNum" sz="quarter" idx="12"/>
          </p:nvPr>
        </p:nvSpPr>
        <p:spPr/>
        <p:txBody>
          <a:bodyPr/>
          <a:lstStyle/>
          <a:p>
            <a:fld id="{CA6F107D-D85F-43E7-B8D6-C7279AE12429}" type="slidenum">
              <a:rPr lang="en-US" smtClean="0"/>
              <a:t>‹#›</a:t>
            </a:fld>
            <a:endParaRPr lang="en-US"/>
          </a:p>
        </p:txBody>
      </p:sp>
    </p:spTree>
    <p:extLst>
      <p:ext uri="{BB962C8B-B14F-4D97-AF65-F5344CB8AC3E}">
        <p14:creationId xmlns:p14="http://schemas.microsoft.com/office/powerpoint/2010/main" val="424221024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F0944F-962E-7950-8CCE-73EDEF39C429}"/>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121EF900-6246-F664-1434-156A2567AD60}"/>
              </a:ext>
            </a:extLst>
          </p:cNvPr>
          <p:cNvSpPr>
            <a:spLocks noGrp="1"/>
          </p:cNvSpPr>
          <p:nvPr>
            <p:ph type="dt" sz="half" idx="10"/>
          </p:nvPr>
        </p:nvSpPr>
        <p:spPr/>
        <p:txBody>
          <a:bodyPr/>
          <a:lstStyle/>
          <a:p>
            <a:fld id="{4A4235CE-FFF7-4B0E-B5F6-A45C2DB06B40}" type="datetimeFigureOut">
              <a:rPr lang="en-US" smtClean="0"/>
              <a:t>8/19/2025</a:t>
            </a:fld>
            <a:endParaRPr lang="en-US"/>
          </a:p>
        </p:txBody>
      </p:sp>
      <p:sp>
        <p:nvSpPr>
          <p:cNvPr id="4" name="Footer Placeholder 3">
            <a:extLst>
              <a:ext uri="{FF2B5EF4-FFF2-40B4-BE49-F238E27FC236}">
                <a16:creationId xmlns:a16="http://schemas.microsoft.com/office/drawing/2014/main" id="{65CC71BA-F106-879A-389F-5C1B3B037C90}"/>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3A672E35-8AF0-2601-A136-3D1953CD4BDD}"/>
              </a:ext>
            </a:extLst>
          </p:cNvPr>
          <p:cNvSpPr>
            <a:spLocks noGrp="1"/>
          </p:cNvSpPr>
          <p:nvPr>
            <p:ph type="sldNum" sz="quarter" idx="12"/>
          </p:nvPr>
        </p:nvSpPr>
        <p:spPr/>
        <p:txBody>
          <a:bodyPr/>
          <a:lstStyle/>
          <a:p>
            <a:fld id="{CA6F107D-D85F-43E7-B8D6-C7279AE12429}" type="slidenum">
              <a:rPr lang="en-US" smtClean="0"/>
              <a:t>‹#›</a:t>
            </a:fld>
            <a:endParaRPr lang="en-US"/>
          </a:p>
        </p:txBody>
      </p:sp>
    </p:spTree>
    <p:extLst>
      <p:ext uri="{BB962C8B-B14F-4D97-AF65-F5344CB8AC3E}">
        <p14:creationId xmlns:p14="http://schemas.microsoft.com/office/powerpoint/2010/main" val="359988840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1DEA4FC6-B4F1-0B69-93D5-8EE577896E75}"/>
              </a:ext>
            </a:extLst>
          </p:cNvPr>
          <p:cNvSpPr>
            <a:spLocks noGrp="1"/>
          </p:cNvSpPr>
          <p:nvPr>
            <p:ph type="dt" sz="half" idx="10"/>
          </p:nvPr>
        </p:nvSpPr>
        <p:spPr/>
        <p:txBody>
          <a:bodyPr/>
          <a:lstStyle/>
          <a:p>
            <a:fld id="{4A4235CE-FFF7-4B0E-B5F6-A45C2DB06B40}" type="datetimeFigureOut">
              <a:rPr lang="en-US" smtClean="0"/>
              <a:t>8/19/2025</a:t>
            </a:fld>
            <a:endParaRPr lang="en-US"/>
          </a:p>
        </p:txBody>
      </p:sp>
      <p:sp>
        <p:nvSpPr>
          <p:cNvPr id="3" name="Footer Placeholder 2">
            <a:extLst>
              <a:ext uri="{FF2B5EF4-FFF2-40B4-BE49-F238E27FC236}">
                <a16:creationId xmlns:a16="http://schemas.microsoft.com/office/drawing/2014/main" id="{FDFF7543-B476-A58E-3D8B-ECAAE0311E23}"/>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34DA2F5F-37D3-86E4-FCB3-802ACAF12EB1}"/>
              </a:ext>
            </a:extLst>
          </p:cNvPr>
          <p:cNvSpPr>
            <a:spLocks noGrp="1"/>
          </p:cNvSpPr>
          <p:nvPr>
            <p:ph type="sldNum" sz="quarter" idx="12"/>
          </p:nvPr>
        </p:nvSpPr>
        <p:spPr/>
        <p:txBody>
          <a:bodyPr/>
          <a:lstStyle/>
          <a:p>
            <a:fld id="{CA6F107D-D85F-43E7-B8D6-C7279AE12429}" type="slidenum">
              <a:rPr lang="en-US" smtClean="0"/>
              <a:t>‹#›</a:t>
            </a:fld>
            <a:endParaRPr lang="en-US"/>
          </a:p>
        </p:txBody>
      </p:sp>
    </p:spTree>
    <p:extLst>
      <p:ext uri="{BB962C8B-B14F-4D97-AF65-F5344CB8AC3E}">
        <p14:creationId xmlns:p14="http://schemas.microsoft.com/office/powerpoint/2010/main" val="240097842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C39A0D-B35A-272F-428A-436AC9285CC8}"/>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D5747792-E974-421D-F5D3-DF97EDD751B7}"/>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669A0E7E-166A-B696-5836-17BC3E0112A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B6FE172C-2A8C-7A3E-D64B-4DB0A4EF67AC}"/>
              </a:ext>
            </a:extLst>
          </p:cNvPr>
          <p:cNvSpPr>
            <a:spLocks noGrp="1"/>
          </p:cNvSpPr>
          <p:nvPr>
            <p:ph type="dt" sz="half" idx="10"/>
          </p:nvPr>
        </p:nvSpPr>
        <p:spPr/>
        <p:txBody>
          <a:bodyPr/>
          <a:lstStyle/>
          <a:p>
            <a:fld id="{4A4235CE-FFF7-4B0E-B5F6-A45C2DB06B40}" type="datetimeFigureOut">
              <a:rPr lang="en-US" smtClean="0"/>
              <a:t>8/19/2025</a:t>
            </a:fld>
            <a:endParaRPr lang="en-US"/>
          </a:p>
        </p:txBody>
      </p:sp>
      <p:sp>
        <p:nvSpPr>
          <p:cNvPr id="6" name="Footer Placeholder 5">
            <a:extLst>
              <a:ext uri="{FF2B5EF4-FFF2-40B4-BE49-F238E27FC236}">
                <a16:creationId xmlns:a16="http://schemas.microsoft.com/office/drawing/2014/main" id="{34E34EC4-48B8-7B14-4B99-E3C7CEB4A40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28E30555-9B72-BE96-2C94-2FA5A0592D43}"/>
              </a:ext>
            </a:extLst>
          </p:cNvPr>
          <p:cNvSpPr>
            <a:spLocks noGrp="1"/>
          </p:cNvSpPr>
          <p:nvPr>
            <p:ph type="sldNum" sz="quarter" idx="12"/>
          </p:nvPr>
        </p:nvSpPr>
        <p:spPr/>
        <p:txBody>
          <a:bodyPr/>
          <a:lstStyle/>
          <a:p>
            <a:fld id="{CA6F107D-D85F-43E7-B8D6-C7279AE12429}" type="slidenum">
              <a:rPr lang="en-US" smtClean="0"/>
              <a:t>‹#›</a:t>
            </a:fld>
            <a:endParaRPr lang="en-US"/>
          </a:p>
        </p:txBody>
      </p:sp>
    </p:spTree>
    <p:extLst>
      <p:ext uri="{BB962C8B-B14F-4D97-AF65-F5344CB8AC3E}">
        <p14:creationId xmlns:p14="http://schemas.microsoft.com/office/powerpoint/2010/main" val="4664103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53A737-5BCE-4285-222E-9EE8DBB46111}"/>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DEBA77BB-CC26-951E-C02C-7387810A08CE}"/>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10896CA5-E559-A307-AC09-AAFBDD53870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B5D015E2-7EC5-3B2A-44F0-6ABD017C7C53}"/>
              </a:ext>
            </a:extLst>
          </p:cNvPr>
          <p:cNvSpPr>
            <a:spLocks noGrp="1"/>
          </p:cNvSpPr>
          <p:nvPr>
            <p:ph type="dt" sz="half" idx="10"/>
          </p:nvPr>
        </p:nvSpPr>
        <p:spPr/>
        <p:txBody>
          <a:bodyPr/>
          <a:lstStyle/>
          <a:p>
            <a:fld id="{4A4235CE-FFF7-4B0E-B5F6-A45C2DB06B40}" type="datetimeFigureOut">
              <a:rPr lang="en-US" smtClean="0"/>
              <a:t>8/19/2025</a:t>
            </a:fld>
            <a:endParaRPr lang="en-US"/>
          </a:p>
        </p:txBody>
      </p:sp>
      <p:sp>
        <p:nvSpPr>
          <p:cNvPr id="6" name="Footer Placeholder 5">
            <a:extLst>
              <a:ext uri="{FF2B5EF4-FFF2-40B4-BE49-F238E27FC236}">
                <a16:creationId xmlns:a16="http://schemas.microsoft.com/office/drawing/2014/main" id="{55A13A06-72CF-9B5C-3863-2CCFC23981CE}"/>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515612EF-ECE8-7165-8070-4D8CEBA31328}"/>
              </a:ext>
            </a:extLst>
          </p:cNvPr>
          <p:cNvSpPr>
            <a:spLocks noGrp="1"/>
          </p:cNvSpPr>
          <p:nvPr>
            <p:ph type="sldNum" sz="quarter" idx="12"/>
          </p:nvPr>
        </p:nvSpPr>
        <p:spPr/>
        <p:txBody>
          <a:bodyPr/>
          <a:lstStyle/>
          <a:p>
            <a:fld id="{CA6F107D-D85F-43E7-B8D6-C7279AE12429}" type="slidenum">
              <a:rPr lang="en-US" smtClean="0"/>
              <a:t>‹#›</a:t>
            </a:fld>
            <a:endParaRPr lang="en-US"/>
          </a:p>
        </p:txBody>
      </p:sp>
    </p:spTree>
    <p:extLst>
      <p:ext uri="{BB962C8B-B14F-4D97-AF65-F5344CB8AC3E}">
        <p14:creationId xmlns:p14="http://schemas.microsoft.com/office/powerpoint/2010/main" val="387191614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366EFEBC-956F-1756-E9FE-D1C8941B2389}"/>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2E54EC54-3281-1BE4-7176-6E0DB9336852}"/>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1CEF856-BC07-8036-D06D-F5054C10F29D}"/>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4A4235CE-FFF7-4B0E-B5F6-A45C2DB06B40}" type="datetimeFigureOut">
              <a:rPr lang="en-US" smtClean="0"/>
              <a:t>8/19/2025</a:t>
            </a:fld>
            <a:endParaRPr lang="en-US"/>
          </a:p>
        </p:txBody>
      </p:sp>
      <p:sp>
        <p:nvSpPr>
          <p:cNvPr id="5" name="Footer Placeholder 4">
            <a:extLst>
              <a:ext uri="{FF2B5EF4-FFF2-40B4-BE49-F238E27FC236}">
                <a16:creationId xmlns:a16="http://schemas.microsoft.com/office/drawing/2014/main" id="{32F3257F-99C8-5A38-5B0E-AFFC80833A3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E1CBAA97-8BA5-81B4-8F3C-84A6FDE360ED}"/>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CA6F107D-D85F-43E7-B8D6-C7279AE12429}" type="slidenum">
              <a:rPr lang="en-US" smtClean="0"/>
              <a:t>‹#›</a:t>
            </a:fld>
            <a:endParaRPr lang="en-US"/>
          </a:p>
        </p:txBody>
      </p:sp>
    </p:spTree>
    <p:extLst>
      <p:ext uri="{BB962C8B-B14F-4D97-AF65-F5344CB8AC3E}">
        <p14:creationId xmlns:p14="http://schemas.microsoft.com/office/powerpoint/2010/main" val="102995860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5" name="Slide Background">
            <a:extLst>
              <a:ext uri="{FF2B5EF4-FFF2-40B4-BE49-F238E27FC236}">
                <a16:creationId xmlns:a16="http://schemas.microsoft.com/office/drawing/2014/main" id="{3ECBE1F1-D69B-4AFA-ABD5-8E41720EF6D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Content Placeholder 4" descr="Double exposure of young woman doing yoga and lush green forest at sea coast">
            <a:extLst>
              <a:ext uri="{FF2B5EF4-FFF2-40B4-BE49-F238E27FC236}">
                <a16:creationId xmlns:a16="http://schemas.microsoft.com/office/drawing/2014/main" id="{9E4486BD-6D2A-43C0-BF4B-872C249AE4E5}"/>
              </a:ext>
            </a:extLst>
          </p:cNvPr>
          <p:cNvPicPr>
            <a:picLocks noGrp="1" noChangeAspect="1"/>
          </p:cNvPicPr>
          <p:nvPr>
            <p:ph sz="half" idx="1"/>
          </p:nvPr>
        </p:nvPicPr>
        <p:blipFill>
          <a:blip r:embed="rId3"/>
          <a:srcRect l="42675" r="4665" b="-2"/>
          <a:stretch>
            <a:fillRect/>
          </a:stretch>
        </p:blipFill>
        <p:spPr>
          <a:xfrm>
            <a:off x="-1" y="-2"/>
            <a:ext cx="5410198" cy="6858002"/>
          </a:xfrm>
          <a:prstGeom prst="rect">
            <a:avLst/>
          </a:prstGeom>
        </p:spPr>
      </p:pic>
      <p:sp useBgFill="1">
        <p:nvSpPr>
          <p:cNvPr id="17" name="Rectangle 16">
            <a:extLst>
              <a:ext uri="{FF2B5EF4-FFF2-40B4-BE49-F238E27FC236}">
                <a16:creationId xmlns:a16="http://schemas.microsoft.com/office/drawing/2014/main" id="{603A6265-E10C-4B85-9C20-E75FCAF9CC6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410197" y="-1"/>
            <a:ext cx="6781802" cy="2286000"/>
          </a:xfrm>
          <a:prstGeom prst="rect">
            <a:avLst/>
          </a:prstGeom>
          <a:ln>
            <a:noFill/>
          </a:ln>
          <a:effectLst>
            <a:outerShdw blurRad="355600" dist="152400" sx="95000" sy="95000" algn="t" rotWithShape="0">
              <a:srgbClr val="000000">
                <a:alpha val="29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7AE08844-FF23-492D-F10D-A86B8EAF9415}"/>
              </a:ext>
            </a:extLst>
          </p:cNvPr>
          <p:cNvSpPr>
            <a:spLocks noGrp="1"/>
          </p:cNvSpPr>
          <p:nvPr>
            <p:ph type="title"/>
          </p:nvPr>
        </p:nvSpPr>
        <p:spPr>
          <a:xfrm>
            <a:off x="4798483" y="405685"/>
            <a:ext cx="6781802" cy="1559301"/>
          </a:xfrm>
        </p:spPr>
        <p:txBody>
          <a:bodyPr vert="horz" lIns="91440" tIns="45720" rIns="91440" bIns="45720" rtlCol="0" anchor="ctr">
            <a:noAutofit/>
          </a:bodyPr>
          <a:lstStyle/>
          <a:p>
            <a:pPr algn="ctr"/>
            <a:r>
              <a:rPr lang="en-US" sz="5400" b="1" dirty="0">
                <a:solidFill>
                  <a:schemeClr val="tx2">
                    <a:lumMod val="75000"/>
                    <a:lumOff val="25000"/>
                  </a:schemeClr>
                </a:solidFill>
              </a:rPr>
              <a:t>Welcome to Rekindled Retreats</a:t>
            </a:r>
          </a:p>
        </p:txBody>
      </p:sp>
      <p:sp>
        <p:nvSpPr>
          <p:cNvPr id="4" name="Content Placeholder 3">
            <a:extLst>
              <a:ext uri="{FF2B5EF4-FFF2-40B4-BE49-F238E27FC236}">
                <a16:creationId xmlns:a16="http://schemas.microsoft.com/office/drawing/2014/main" id="{D63CCDFF-3955-A170-52B1-9419C2E00629}"/>
              </a:ext>
            </a:extLst>
          </p:cNvPr>
          <p:cNvSpPr>
            <a:spLocks noGrp="1"/>
          </p:cNvSpPr>
          <p:nvPr>
            <p:ph sz="half" idx="2"/>
            <p:extLst>
              <p:ext uri="{E7BDC344-281C-4309-B0C6-D0EE65EED2A8}">
                <p202:designPr xmlns:p202="http://schemas.microsoft.com/office/powerpoint/2020/02/main">
                  <p202:designTagLst>
                    <p202:designTag name="ARCH:1:CLS" val="InformationBlock"/>
                    <p202:designTag name="ARCH:1:VSVAR" val="TitledTextBox"/>
                  </p202:designTagLst>
                </p202:designPr>
              </p:ext>
            </p:extLst>
          </p:nvPr>
        </p:nvSpPr>
        <p:spPr>
          <a:xfrm>
            <a:off x="5312229" y="2370671"/>
            <a:ext cx="6050428" cy="3869407"/>
          </a:xfrm>
        </p:spPr>
        <p:txBody>
          <a:bodyPr>
            <a:noAutofit/>
          </a:bodyPr>
          <a:lstStyle/>
          <a:p>
            <a:pPr marL="0" indent="0">
              <a:spcBef>
                <a:spcPts val="2500"/>
              </a:spcBef>
              <a:buNone/>
            </a:pPr>
            <a:r>
              <a:rPr lang="en-US" sz="2000" b="1" dirty="0">
                <a:solidFill>
                  <a:schemeClr val="tx2">
                    <a:lumMod val="75000"/>
                    <a:lumOff val="25000"/>
                  </a:schemeClr>
                </a:solidFill>
              </a:rPr>
              <a:t>Nervous System Recovery Journey</a:t>
            </a:r>
          </a:p>
          <a:p>
            <a:pPr marL="0" lvl="1" indent="0">
              <a:buNone/>
            </a:pPr>
            <a:r>
              <a:rPr lang="en-US" sz="2000" dirty="0">
                <a:solidFill>
                  <a:schemeClr val="tx2">
                    <a:lumMod val="75000"/>
                    <a:lumOff val="25000"/>
                  </a:schemeClr>
                </a:solidFill>
              </a:rPr>
              <a:t>The 8-week journey is designed to help participants achieve nervous system regulation and greater resilience.</a:t>
            </a:r>
          </a:p>
          <a:p>
            <a:pPr marL="0" indent="0">
              <a:spcBef>
                <a:spcPts val="2500"/>
              </a:spcBef>
              <a:buNone/>
            </a:pPr>
            <a:r>
              <a:rPr lang="en-US" sz="2000" b="1" dirty="0">
                <a:solidFill>
                  <a:schemeClr val="tx2">
                    <a:lumMod val="75000"/>
                    <a:lumOff val="25000"/>
                  </a:schemeClr>
                </a:solidFill>
              </a:rPr>
              <a:t>Supportive Growth Environment</a:t>
            </a:r>
          </a:p>
          <a:p>
            <a:pPr marL="0" lvl="1" indent="0">
              <a:buNone/>
            </a:pPr>
            <a:r>
              <a:rPr lang="en-US" sz="2000" dirty="0">
                <a:solidFill>
                  <a:schemeClr val="tx2">
                    <a:lumMod val="75000"/>
                    <a:lumOff val="25000"/>
                  </a:schemeClr>
                </a:solidFill>
              </a:rPr>
              <a:t>Participants benefit from a nurturing environment focused on personal growth, healing, and emotional well-being.</a:t>
            </a:r>
          </a:p>
          <a:p>
            <a:pPr marL="0" indent="0">
              <a:spcBef>
                <a:spcPts val="2500"/>
              </a:spcBef>
              <a:buNone/>
            </a:pPr>
            <a:r>
              <a:rPr lang="en-US" sz="2000" b="1" dirty="0">
                <a:solidFill>
                  <a:schemeClr val="tx2">
                    <a:lumMod val="75000"/>
                    <a:lumOff val="25000"/>
                  </a:schemeClr>
                </a:solidFill>
              </a:rPr>
              <a:t>Purposeful Pathway to Well-being</a:t>
            </a:r>
          </a:p>
          <a:p>
            <a:pPr marL="0" lvl="1" indent="0">
              <a:buNone/>
            </a:pPr>
            <a:r>
              <a:rPr lang="en-US" sz="2000" dirty="0">
                <a:solidFill>
                  <a:schemeClr val="tx2">
                    <a:lumMod val="75000"/>
                    <a:lumOff val="25000"/>
                  </a:schemeClr>
                </a:solidFill>
              </a:rPr>
              <a:t>The program offers a structured pathway to lasting well-being, guided by an experienced leader.</a:t>
            </a:r>
          </a:p>
        </p:txBody>
      </p:sp>
    </p:spTree>
    <p:extLst>
      <p:ext uri="{BB962C8B-B14F-4D97-AF65-F5344CB8AC3E}">
        <p14:creationId xmlns:p14="http://schemas.microsoft.com/office/powerpoint/2010/main" val="1040758838"/>
      </p:ext>
    </p:extLst>
  </p:cSld>
  <p:clrMapOvr>
    <a:masterClrMapping/>
  </p:clrMapOvr>
  <p:transition>
    <p:fade/>
  </p:transition>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6" name="Rectangle 25">
            <a:extLst>
              <a:ext uri="{FF2B5EF4-FFF2-40B4-BE49-F238E27FC236}">
                <a16:creationId xmlns:a16="http://schemas.microsoft.com/office/drawing/2014/main" id="{56688E73-49B9-4052-A836-D248C825D70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7" name="Rectangle 26">
            <a:extLst>
              <a:ext uri="{FF2B5EF4-FFF2-40B4-BE49-F238E27FC236}">
                <a16:creationId xmlns:a16="http://schemas.microsoft.com/office/drawing/2014/main" id="{5B6AEE0C-07FE-4154-BC7C-2F20530BC55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Calibri" panose="020F0502020204030204"/>
              <a:ea typeface="+mn-ea"/>
              <a:cs typeface="+mn-cs"/>
            </a:endParaRPr>
          </a:p>
        </p:txBody>
      </p:sp>
      <p:pic>
        <p:nvPicPr>
          <p:cNvPr id="5" name="Content Placeholder 4" descr="Female hands writing in notebook surrounded with flowers and candles.">
            <a:extLst>
              <a:ext uri="{FF2B5EF4-FFF2-40B4-BE49-F238E27FC236}">
                <a16:creationId xmlns:a16="http://schemas.microsoft.com/office/drawing/2014/main" id="{6DC7C18C-F2CE-4979-93ED-4C2E4D03ADCE}"/>
              </a:ext>
            </a:extLst>
          </p:cNvPr>
          <p:cNvPicPr>
            <a:picLocks noGrp="1" noChangeAspect="1"/>
          </p:cNvPicPr>
          <p:nvPr>
            <p:ph sz="half" idx="1"/>
          </p:nvPr>
        </p:nvPicPr>
        <p:blipFill>
          <a:blip r:embed="rId3">
            <a:alphaModFix amt="60000"/>
          </a:blip>
          <a:srcRect b="15730"/>
          <a:stretch>
            <a:fillRect/>
          </a:stretch>
        </p:blipFill>
        <p:spPr>
          <a:xfrm>
            <a:off x="-1" y="10"/>
            <a:ext cx="12192001" cy="6857990"/>
          </a:xfrm>
          <a:prstGeom prst="rect">
            <a:avLst/>
          </a:prstGeom>
        </p:spPr>
      </p:pic>
      <p:sp>
        <p:nvSpPr>
          <p:cNvPr id="2" name="Title 1">
            <a:extLst>
              <a:ext uri="{FF2B5EF4-FFF2-40B4-BE49-F238E27FC236}">
                <a16:creationId xmlns:a16="http://schemas.microsoft.com/office/drawing/2014/main" id="{89A90B95-1AE5-523C-54EE-458370D5710F}"/>
              </a:ext>
            </a:extLst>
          </p:cNvPr>
          <p:cNvSpPr>
            <a:spLocks noGrp="1"/>
          </p:cNvSpPr>
          <p:nvPr>
            <p:ph type="title"/>
          </p:nvPr>
        </p:nvSpPr>
        <p:spPr>
          <a:xfrm>
            <a:off x="838199" y="557189"/>
            <a:ext cx="5155263" cy="5571899"/>
          </a:xfrm>
        </p:spPr>
        <p:txBody>
          <a:bodyPr vert="horz" lIns="91440" tIns="45720" rIns="91440" bIns="45720" rtlCol="0" anchor="ctr">
            <a:normAutofit/>
          </a:bodyPr>
          <a:lstStyle/>
          <a:p>
            <a:r>
              <a:rPr lang="en-US" sz="6600" b="1" dirty="0">
                <a:solidFill>
                  <a:srgbClr val="FFFFFF"/>
                </a:solidFill>
              </a:rPr>
              <a:t>Integrating Growth &amp; Rituals</a:t>
            </a:r>
          </a:p>
        </p:txBody>
      </p:sp>
      <p:sp>
        <p:nvSpPr>
          <p:cNvPr id="4" name="Content Placeholder 3">
            <a:extLst>
              <a:ext uri="{FF2B5EF4-FFF2-40B4-BE49-F238E27FC236}">
                <a16:creationId xmlns:a16="http://schemas.microsoft.com/office/drawing/2014/main" id="{1E54D3CC-5316-DF80-F864-6DDA72500DC5}"/>
              </a:ext>
            </a:extLst>
          </p:cNvPr>
          <p:cNvSpPr>
            <a:spLocks noGrp="1"/>
          </p:cNvSpPr>
          <p:nvPr>
            <p:ph sz="half" idx="2"/>
            <p:extLst>
              <p:ext uri="{E7BDC344-281C-4309-B0C6-D0EE65EED2A8}">
                <p202:designPr xmlns:p202="http://schemas.microsoft.com/office/powerpoint/2020/02/main">
                  <p202:designTagLst>
                    <p202:designTag name="ARCH:1:CLS" val="InformationBlock"/>
                    <p202:designTag name="ARCH:1:VSVAR" val="TitledTextBox"/>
                  </p202:designTagLst>
                </p202:designPr>
              </p:ext>
            </p:extLst>
          </p:nvPr>
        </p:nvSpPr>
        <p:spPr>
          <a:xfrm>
            <a:off x="6195375" y="557189"/>
            <a:ext cx="5158424" cy="5571899"/>
          </a:xfrm>
        </p:spPr>
        <p:txBody>
          <a:bodyPr>
            <a:noAutofit/>
          </a:bodyPr>
          <a:lstStyle/>
          <a:p>
            <a:pPr marL="0" indent="0">
              <a:spcBef>
                <a:spcPts val="2500"/>
              </a:spcBef>
              <a:buNone/>
            </a:pPr>
            <a:r>
              <a:rPr lang="en-US" sz="2400" b="1" dirty="0">
                <a:solidFill>
                  <a:srgbClr val="FFFFFF"/>
                </a:solidFill>
              </a:rPr>
              <a:t>Reflect on Your Progress</a:t>
            </a:r>
          </a:p>
          <a:p>
            <a:pPr marL="0" lvl="1" indent="0">
              <a:buNone/>
            </a:pPr>
            <a:r>
              <a:rPr lang="en-US" sz="2000" dirty="0">
                <a:solidFill>
                  <a:srgbClr val="FFFFFF"/>
                </a:solidFill>
              </a:rPr>
              <a:t>Review your Resilience Map and Nervous System Journal to notice your personal growth and changes over time.</a:t>
            </a:r>
          </a:p>
          <a:p>
            <a:pPr marL="0" indent="0">
              <a:spcBef>
                <a:spcPts val="2500"/>
              </a:spcBef>
              <a:buNone/>
            </a:pPr>
            <a:r>
              <a:rPr lang="en-US" sz="2400" b="1" dirty="0">
                <a:solidFill>
                  <a:srgbClr val="FFFFFF"/>
                </a:solidFill>
              </a:rPr>
              <a:t>Establish Sustainable Rhythms</a:t>
            </a:r>
          </a:p>
          <a:p>
            <a:pPr marL="0" lvl="1" indent="0">
              <a:buNone/>
            </a:pPr>
            <a:r>
              <a:rPr lang="en-US" sz="2000" dirty="0">
                <a:solidFill>
                  <a:srgbClr val="FFFFFF"/>
                </a:solidFill>
              </a:rPr>
              <a:t>Plan your next steps by developing routines that support ongoing resilience and personal well-being.</a:t>
            </a:r>
          </a:p>
          <a:p>
            <a:pPr marL="0" indent="0">
              <a:spcBef>
                <a:spcPts val="2500"/>
              </a:spcBef>
              <a:buNone/>
            </a:pPr>
            <a:r>
              <a:rPr lang="en-US" sz="2400" b="1" dirty="0">
                <a:solidFill>
                  <a:srgbClr val="FFFFFF"/>
                </a:solidFill>
              </a:rPr>
              <a:t>Create a Closing Ritual</a:t>
            </a:r>
          </a:p>
          <a:p>
            <a:pPr marL="0" lvl="1" indent="0">
              <a:buNone/>
            </a:pPr>
            <a:r>
              <a:rPr lang="en-US" sz="2000" dirty="0">
                <a:solidFill>
                  <a:srgbClr val="FFFFFF"/>
                </a:solidFill>
              </a:rPr>
              <a:t>Celebrate your growth by designing a meaningful ritual, marking the end of this journey and new beginnings.</a:t>
            </a:r>
          </a:p>
          <a:p>
            <a:pPr marL="0" indent="0">
              <a:spcBef>
                <a:spcPts val="2500"/>
              </a:spcBef>
              <a:buNone/>
            </a:pPr>
            <a:r>
              <a:rPr lang="en-US" sz="2400" b="1" dirty="0">
                <a:solidFill>
                  <a:srgbClr val="FFFFFF"/>
                </a:solidFill>
              </a:rPr>
              <a:t>Homework for Integration</a:t>
            </a:r>
          </a:p>
          <a:p>
            <a:pPr marL="0" lvl="1" indent="0">
              <a:buNone/>
            </a:pPr>
            <a:r>
              <a:rPr lang="en-US" sz="2000" dirty="0">
                <a:solidFill>
                  <a:srgbClr val="FFFFFF"/>
                </a:solidFill>
              </a:rPr>
              <a:t>Complete the Integration Reflection, develop a 30-day Resilience Plan, and optionally write a letter to your future self.</a:t>
            </a:r>
          </a:p>
        </p:txBody>
      </p:sp>
    </p:spTree>
    <p:extLst>
      <p:ext uri="{BB962C8B-B14F-4D97-AF65-F5344CB8AC3E}">
        <p14:creationId xmlns:p14="http://schemas.microsoft.com/office/powerpoint/2010/main" val="1831027985"/>
      </p:ext>
    </p:extLst>
  </p:cSld>
  <p:clrMapOvr>
    <a:masterClrMapping/>
  </p:clrMapOvr>
  <p:transition>
    <p:fade/>
  </p:transition>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5" name="!!Rectangle">
            <a:extLst>
              <a:ext uri="{FF2B5EF4-FFF2-40B4-BE49-F238E27FC236}">
                <a16:creationId xmlns:a16="http://schemas.microsoft.com/office/drawing/2014/main" id="{362810D9-2C5A-477D-949C-C191895477F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8467"/>
            <a:ext cx="12191999" cy="6866467"/>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5" name="Content Placeholder 4" descr="This set of Covid-19 pandemic home workout weight lifting equipment includes exercise mats, dumbbells and kettlebells scattered in a domestic home living room. A paper document in the foreground contains the checklist of today's prescribed movements and lifts.">
            <a:extLst>
              <a:ext uri="{FF2B5EF4-FFF2-40B4-BE49-F238E27FC236}">
                <a16:creationId xmlns:a16="http://schemas.microsoft.com/office/drawing/2014/main" id="{94EB6D96-4CEF-420D-A49D-2B3AB60770FF}"/>
              </a:ext>
            </a:extLst>
          </p:cNvPr>
          <p:cNvPicPr>
            <a:picLocks noGrp="1" noChangeAspect="1"/>
          </p:cNvPicPr>
          <p:nvPr>
            <p:ph sz="half" idx="1"/>
          </p:nvPr>
        </p:nvPicPr>
        <p:blipFill>
          <a:blip r:embed="rId3">
            <a:alphaModFix amt="55000"/>
          </a:blip>
          <a:srcRect b="15730"/>
          <a:stretch>
            <a:fillRect/>
          </a:stretch>
        </p:blipFill>
        <p:spPr>
          <a:xfrm>
            <a:off x="20" y="-9107"/>
            <a:ext cx="12191980" cy="6858000"/>
          </a:xfrm>
          <a:prstGeom prst="rect">
            <a:avLst/>
          </a:prstGeom>
        </p:spPr>
      </p:pic>
      <p:sp>
        <p:nvSpPr>
          <p:cNvPr id="2" name="Title 1">
            <a:extLst>
              <a:ext uri="{FF2B5EF4-FFF2-40B4-BE49-F238E27FC236}">
                <a16:creationId xmlns:a16="http://schemas.microsoft.com/office/drawing/2014/main" id="{1844C50A-C68C-7D8C-1B9B-8F97037B67C0}"/>
              </a:ext>
            </a:extLst>
          </p:cNvPr>
          <p:cNvSpPr>
            <a:spLocks noGrp="1"/>
          </p:cNvSpPr>
          <p:nvPr>
            <p:ph type="title"/>
          </p:nvPr>
        </p:nvSpPr>
        <p:spPr>
          <a:xfrm>
            <a:off x="686834" y="591344"/>
            <a:ext cx="3200400" cy="5585619"/>
          </a:xfrm>
        </p:spPr>
        <p:txBody>
          <a:bodyPr vert="horz" lIns="91440" tIns="45720" rIns="91440" bIns="45720" rtlCol="0" anchor="ctr">
            <a:normAutofit/>
          </a:bodyPr>
          <a:lstStyle/>
          <a:p>
            <a:r>
              <a:rPr lang="en-US" sz="5400" b="1" dirty="0">
                <a:solidFill>
                  <a:srgbClr val="FFFFFF"/>
                </a:solidFill>
              </a:rPr>
              <a:t>Bonus Tools and Support</a:t>
            </a:r>
          </a:p>
        </p:txBody>
      </p:sp>
      <p:sp>
        <p:nvSpPr>
          <p:cNvPr id="17" name="Arc 16">
            <a:extLst>
              <a:ext uri="{FF2B5EF4-FFF2-40B4-BE49-F238E27FC236}">
                <a16:creationId xmlns:a16="http://schemas.microsoft.com/office/drawing/2014/main" id="{081E4A58-353D-44AE-B2FC-2A74E2E400F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V="1">
            <a:off x="7550402" y="2455479"/>
            <a:ext cx="4083433" cy="4083433"/>
          </a:xfrm>
          <a:prstGeom prst="arc">
            <a:avLst/>
          </a:prstGeom>
          <a:ln w="127000" cap="rnd">
            <a:solidFill>
              <a:schemeClr val="accent4"/>
            </a:solidFill>
            <a:prstDash val="dash"/>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4" name="Content Placeholder 3">
            <a:extLst>
              <a:ext uri="{FF2B5EF4-FFF2-40B4-BE49-F238E27FC236}">
                <a16:creationId xmlns:a16="http://schemas.microsoft.com/office/drawing/2014/main" id="{3F6B0809-3C68-CCCA-B331-6C611F7372AE}"/>
              </a:ext>
            </a:extLst>
          </p:cNvPr>
          <p:cNvSpPr>
            <a:spLocks noGrp="1"/>
          </p:cNvSpPr>
          <p:nvPr>
            <p:ph sz="half" idx="2"/>
            <p:extLst>
              <p:ext uri="{E7BDC344-281C-4309-B0C6-D0EE65EED2A8}">
                <p202:designPr xmlns:p202="http://schemas.microsoft.com/office/powerpoint/2020/02/main">
                  <p202:designTagLst>
                    <p202:designTag name="ARCH:1:CLS" val="InformationBlock"/>
                    <p202:designTag name="ARCH:1:VSVAR" val="TitledTextBox"/>
                  </p202:designTagLst>
                </p202:designPr>
              </p:ext>
            </p:extLst>
          </p:nvPr>
        </p:nvSpPr>
        <p:spPr>
          <a:xfrm>
            <a:off x="4727344" y="855749"/>
            <a:ext cx="6906491" cy="5585619"/>
          </a:xfrm>
        </p:spPr>
        <p:txBody>
          <a:bodyPr>
            <a:normAutofit/>
          </a:bodyPr>
          <a:lstStyle/>
          <a:p>
            <a:pPr marL="0" indent="0">
              <a:spcBef>
                <a:spcPts val="2500"/>
              </a:spcBef>
              <a:buNone/>
            </a:pPr>
            <a:r>
              <a:rPr lang="en-US" sz="2400" b="1" dirty="0">
                <a:solidFill>
                  <a:srgbClr val="FFFFFF"/>
                </a:solidFill>
              </a:rPr>
              <a:t>Valuable Learning Resources</a:t>
            </a:r>
          </a:p>
          <a:p>
            <a:pPr marL="0" lvl="1" indent="0">
              <a:buNone/>
            </a:pPr>
            <a:r>
              <a:rPr lang="en-US" dirty="0">
                <a:solidFill>
                  <a:srgbClr val="FFFFFF"/>
                </a:solidFill>
              </a:rPr>
              <a:t>Access a somatic audio library, breathwork recordings, and practical worksheets to support personal growth and self-care.</a:t>
            </a:r>
          </a:p>
          <a:p>
            <a:pPr marL="0" indent="0">
              <a:spcBef>
                <a:spcPts val="2500"/>
              </a:spcBef>
              <a:buNone/>
            </a:pPr>
            <a:r>
              <a:rPr lang="en-US" sz="2400" b="1" dirty="0">
                <a:solidFill>
                  <a:srgbClr val="FFFFFF"/>
                </a:solidFill>
              </a:rPr>
              <a:t>Personalized Coaching Support</a:t>
            </a:r>
          </a:p>
          <a:p>
            <a:pPr marL="0" lvl="1" indent="0">
              <a:buNone/>
            </a:pPr>
            <a:r>
              <a:rPr lang="en-US" dirty="0">
                <a:solidFill>
                  <a:srgbClr val="FFFFFF"/>
                </a:solidFill>
              </a:rPr>
              <a:t>Enhance your journey with optional one-on-one coaching sessions for individualized guidance and encouragement.</a:t>
            </a:r>
          </a:p>
          <a:p>
            <a:pPr marL="0" indent="0">
              <a:spcBef>
                <a:spcPts val="2500"/>
              </a:spcBef>
              <a:buNone/>
            </a:pPr>
            <a:r>
              <a:rPr lang="en-US" sz="2400" b="1" dirty="0">
                <a:solidFill>
                  <a:srgbClr val="FFFFFF"/>
                </a:solidFill>
              </a:rPr>
              <a:t>Creative and Immersive Experiences</a:t>
            </a:r>
          </a:p>
          <a:p>
            <a:pPr marL="0" lvl="1" indent="0">
              <a:buNone/>
            </a:pPr>
            <a:r>
              <a:rPr lang="en-US" dirty="0">
                <a:solidFill>
                  <a:srgbClr val="FFFFFF"/>
                </a:solidFill>
              </a:rPr>
              <a:t>Engage in art therapy sessions or immersive deep dive retreats designed to foster creativity and deep personal transformation.</a:t>
            </a:r>
          </a:p>
        </p:txBody>
      </p:sp>
    </p:spTree>
    <p:extLst>
      <p:ext uri="{BB962C8B-B14F-4D97-AF65-F5344CB8AC3E}">
        <p14:creationId xmlns:p14="http://schemas.microsoft.com/office/powerpoint/2010/main" val="400037183"/>
      </p:ext>
    </p:extLst>
  </p:cSld>
  <p:clrMapOvr>
    <a:masterClrMapping/>
  </p:clrMapOvr>
  <p:transition>
    <p:fade/>
  </p:transition>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1" name="Rectangle 20">
            <a:extLst>
              <a:ext uri="{FF2B5EF4-FFF2-40B4-BE49-F238E27FC236}">
                <a16:creationId xmlns:a16="http://schemas.microsoft.com/office/drawing/2014/main" id="{9228552E-C8B1-4A80-8448-0787CE0FC70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3FC2064C-888D-F072-8775-2DD9619F4C9E}"/>
              </a:ext>
            </a:extLst>
          </p:cNvPr>
          <p:cNvSpPr>
            <a:spLocks noGrp="1"/>
          </p:cNvSpPr>
          <p:nvPr>
            <p:ph type="title"/>
          </p:nvPr>
        </p:nvSpPr>
        <p:spPr>
          <a:xfrm>
            <a:off x="838200" y="365125"/>
            <a:ext cx="10515600" cy="1325563"/>
          </a:xfrm>
        </p:spPr>
        <p:txBody>
          <a:bodyPr>
            <a:normAutofit/>
          </a:bodyPr>
          <a:lstStyle/>
          <a:p>
            <a:pPr algn="ctr"/>
            <a:r>
              <a:rPr lang="en-US" sz="5400" dirty="0">
                <a:solidFill>
                  <a:srgbClr val="FFFFFF"/>
                </a:solidFill>
              </a:rPr>
              <a:t>Thank You—Keep Moving Forward</a:t>
            </a:r>
          </a:p>
        </p:txBody>
      </p:sp>
      <p:graphicFrame>
        <p:nvGraphicFramePr>
          <p:cNvPr id="4" name="Content Placeholder 4">
            <a:extLst>
              <a:ext uri="{FF2B5EF4-FFF2-40B4-BE49-F238E27FC236}">
                <a16:creationId xmlns:a16="http://schemas.microsoft.com/office/drawing/2014/main" id="{81F5EEBE-5F79-49A3-A592-3924DC26085A}"/>
              </a:ext>
            </a:extLst>
          </p:cNvPr>
          <p:cNvGraphicFramePr>
            <a:graphicFrameLocks noGrp="1"/>
          </p:cNvGraphicFramePr>
          <p:nvPr>
            <p:ph idx="1"/>
            <p:extLst>
              <p:ext uri="{D42A27DB-BD31-4B8C-83A1-F6EECF244321}">
                <p14:modId xmlns:p14="http://schemas.microsoft.com/office/powerpoint/2010/main" val="2941254554"/>
              </p:ext>
              <p:ext uri="{E7BDC344-281C-4309-B0C6-D0EE65EED2A8}">
                <p202:designPr xmlns:p202="http://schemas.microsoft.com/office/powerpoint/2020/02/main">
                  <p202:designTagLst>
                    <p202:designTag name="ARCH:1:CLS" val="InformationBlock"/>
                    <p202:designTag name="ARCH:1:VSVAR" val="VisualTitledTextBox"/>
                  </p202:designTagLst>
                </p202:designPr>
              </p:ext>
            </p:extLst>
          </p:nvPr>
        </p:nvGraphicFramePr>
        <p:xfrm>
          <a:off x="838200" y="1825625"/>
          <a:ext cx="10515600" cy="435133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006346787"/>
      </p:ext>
    </p:extLst>
  </p:cSld>
  <p:clrMapOvr>
    <a:overrideClrMapping bg1="dk1" tx1="lt1" bg2="dk2" tx2="lt2" accent1="accent1" accent2="accent2" accent3="accent3" accent4="accent4" accent5="accent5" accent6="accent6" hlink="hlink" folHlink="folHlink"/>
  </p:clrMapOvr>
  <p:transition>
    <p:fade/>
  </p:transition>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ED86ED-936E-9EA3-FC18-87434D75A79D}"/>
              </a:ext>
            </a:extLst>
          </p:cNvPr>
          <p:cNvSpPr>
            <a:spLocks noGrp="1"/>
          </p:cNvSpPr>
          <p:nvPr>
            <p:ph type="title"/>
          </p:nvPr>
        </p:nvSpPr>
        <p:spPr>
          <a:xfrm>
            <a:off x="5364273" y="169911"/>
            <a:ext cx="6727370" cy="1402469"/>
          </a:xfrm>
        </p:spPr>
        <p:txBody>
          <a:bodyPr vert="horz" lIns="91440" tIns="45720" rIns="91440" bIns="45720" rtlCol="0" anchor="t">
            <a:normAutofit/>
          </a:bodyPr>
          <a:lstStyle/>
          <a:p>
            <a:r>
              <a:rPr lang="en-US" sz="3600" b="1" dirty="0"/>
              <a:t>What to Expect: Course Overview</a:t>
            </a:r>
          </a:p>
        </p:txBody>
      </p:sp>
      <p:pic>
        <p:nvPicPr>
          <p:cNvPr id="5" name="Content Placeholder 4" descr="Cropped shot of a group of businesspeople sitting together and holding hands in a modern office">
            <a:extLst>
              <a:ext uri="{FF2B5EF4-FFF2-40B4-BE49-F238E27FC236}">
                <a16:creationId xmlns:a16="http://schemas.microsoft.com/office/drawing/2014/main" id="{A8FA4B36-857A-4379-89AE-32FD992A9BFF}"/>
              </a:ext>
            </a:extLst>
          </p:cNvPr>
          <p:cNvPicPr>
            <a:picLocks noGrp="1" noChangeAspect="1"/>
          </p:cNvPicPr>
          <p:nvPr>
            <p:ph sz="half" idx="1"/>
          </p:nvPr>
        </p:nvPicPr>
        <p:blipFill>
          <a:blip r:embed="rId3"/>
          <a:srcRect l="27929" r="21933" b="-1"/>
          <a:stretch>
            <a:fillRect/>
          </a:stretch>
        </p:blipFill>
        <p:spPr>
          <a:xfrm>
            <a:off x="-1" y="10"/>
            <a:ext cx="5151179" cy="6857990"/>
          </a:xfrm>
          <a:prstGeom prst="rect">
            <a:avLst/>
          </a:prstGeom>
        </p:spPr>
      </p:pic>
      <p:cxnSp>
        <p:nvCxnSpPr>
          <p:cNvPr id="15" name="Straight Connector 14">
            <a:extLst>
              <a:ext uri="{FF2B5EF4-FFF2-40B4-BE49-F238E27FC236}">
                <a16:creationId xmlns:a16="http://schemas.microsoft.com/office/drawing/2014/main" id="{1503BFE4-729B-D9D0-C17B-501E6AF1127A}"/>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5971697" y="871146"/>
            <a:ext cx="736939" cy="0"/>
          </a:xfrm>
          <a:prstGeom prst="line">
            <a:avLst/>
          </a:prstGeom>
          <a:ln w="57150">
            <a:solidFill>
              <a:schemeClr val="accent4"/>
            </a:solidFill>
          </a:ln>
        </p:spPr>
        <p:style>
          <a:lnRef idx="1">
            <a:schemeClr val="accent1"/>
          </a:lnRef>
          <a:fillRef idx="0">
            <a:schemeClr val="accent1"/>
          </a:fillRef>
          <a:effectRef idx="0">
            <a:schemeClr val="accent1"/>
          </a:effectRef>
          <a:fontRef idx="minor">
            <a:schemeClr val="tx1"/>
          </a:fontRef>
        </p:style>
      </p:cxnSp>
      <p:sp>
        <p:nvSpPr>
          <p:cNvPr id="4" name="Content Placeholder 3">
            <a:extLst>
              <a:ext uri="{FF2B5EF4-FFF2-40B4-BE49-F238E27FC236}">
                <a16:creationId xmlns:a16="http://schemas.microsoft.com/office/drawing/2014/main" id="{63872A54-7EE0-E847-E928-AF5249507CC9}"/>
              </a:ext>
            </a:extLst>
          </p:cNvPr>
          <p:cNvSpPr>
            <a:spLocks noGrp="1"/>
          </p:cNvSpPr>
          <p:nvPr>
            <p:ph sz="half" idx="2"/>
            <p:extLst>
              <p:ext uri="{E7BDC344-281C-4309-B0C6-D0EE65EED2A8}">
                <p202:designPr xmlns:p202="http://schemas.microsoft.com/office/powerpoint/2020/02/main">
                  <p202:designTagLst>
                    <p202:designTag name="ARCH:1:CLS" val="InformationBlock"/>
                    <p202:designTag name="ARCH:1:VSVAR" val="TitledTextBox"/>
                  </p202:designTagLst>
                </p202:designPr>
              </p:ext>
            </p:extLst>
          </p:nvPr>
        </p:nvSpPr>
        <p:spPr>
          <a:xfrm>
            <a:off x="5364273" y="1278203"/>
            <a:ext cx="6138386" cy="4045567"/>
          </a:xfrm>
        </p:spPr>
        <p:txBody>
          <a:bodyPr>
            <a:noAutofit/>
          </a:bodyPr>
          <a:lstStyle/>
          <a:p>
            <a:pPr marL="0" indent="0">
              <a:spcBef>
                <a:spcPts val="2500"/>
              </a:spcBef>
              <a:buNone/>
            </a:pPr>
            <a:r>
              <a:rPr lang="en-US" sz="1800" b="1" dirty="0"/>
              <a:t>Weekly Live Sessions</a:t>
            </a:r>
          </a:p>
          <a:p>
            <a:pPr marL="0" lvl="1" indent="0">
              <a:buNone/>
            </a:pPr>
            <a:r>
              <a:rPr lang="en-US" sz="1800" dirty="0"/>
              <a:t>The program includes live sessions each week, creating a consistent space for interactive learning and active engagement.</a:t>
            </a:r>
          </a:p>
          <a:p>
            <a:pPr marL="0" indent="0">
              <a:spcBef>
                <a:spcPts val="2500"/>
              </a:spcBef>
              <a:buNone/>
            </a:pPr>
            <a:r>
              <a:rPr lang="en-US" sz="1800" b="1" dirty="0"/>
              <a:t>Daily Somatic Practices</a:t>
            </a:r>
          </a:p>
          <a:p>
            <a:pPr marL="0" lvl="1" indent="0">
              <a:buNone/>
            </a:pPr>
            <a:r>
              <a:rPr lang="en-US" sz="1800" dirty="0"/>
              <a:t>Daily somatic practices promote embodiment and personal growth, helping participants integrate learning into their lives.</a:t>
            </a:r>
          </a:p>
          <a:p>
            <a:pPr marL="0" indent="0">
              <a:spcBef>
                <a:spcPts val="2500"/>
              </a:spcBef>
              <a:buNone/>
            </a:pPr>
            <a:r>
              <a:rPr lang="en-US" sz="1800" b="1" dirty="0"/>
              <a:t>Personalized Self-Reflection Tools</a:t>
            </a:r>
          </a:p>
          <a:p>
            <a:pPr marL="0" lvl="1" indent="0">
              <a:buNone/>
            </a:pPr>
            <a:r>
              <a:rPr lang="en-US" sz="1800" dirty="0"/>
              <a:t>Participants receive tailored tools to support self-reflection and deepen their individual development between sessions.</a:t>
            </a:r>
          </a:p>
          <a:p>
            <a:pPr marL="0" indent="0">
              <a:spcBef>
                <a:spcPts val="2500"/>
              </a:spcBef>
              <a:buNone/>
            </a:pPr>
            <a:r>
              <a:rPr lang="en-US" sz="1800" b="1" dirty="0"/>
              <a:t>Supportive Group Environment</a:t>
            </a:r>
          </a:p>
          <a:p>
            <a:pPr marL="0" lvl="1" indent="0">
              <a:buNone/>
            </a:pPr>
            <a:r>
              <a:rPr lang="en-US" sz="1800" dirty="0"/>
              <a:t>A safe, supportive group fosters meaningful connections and shared experiences, enhancing collective and personal growth.</a:t>
            </a:r>
          </a:p>
        </p:txBody>
      </p:sp>
    </p:spTree>
    <p:extLst>
      <p:ext uri="{BB962C8B-B14F-4D97-AF65-F5344CB8AC3E}">
        <p14:creationId xmlns:p14="http://schemas.microsoft.com/office/powerpoint/2010/main" val="1861392054"/>
      </p:ext>
    </p:extLst>
  </p:cSld>
  <p:clrMapOvr>
    <a:masterClrMapping/>
  </p:clrMapOvr>
  <p:transition>
    <p:fade/>
  </p:transition>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9" name="Slide Background">
            <a:extLst>
              <a:ext uri="{FF2B5EF4-FFF2-40B4-BE49-F238E27FC236}">
                <a16:creationId xmlns:a16="http://schemas.microsoft.com/office/drawing/2014/main" id="{C0763A76-9F1C-4FC5-82B7-DD475DA461B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 y="0"/>
            <a:ext cx="12191999"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useBgFill="1">
        <p:nvSpPr>
          <p:cNvPr id="20" name="Rectangle 19">
            <a:extLst>
              <a:ext uri="{FF2B5EF4-FFF2-40B4-BE49-F238E27FC236}">
                <a16:creationId xmlns:a16="http://schemas.microsoft.com/office/drawing/2014/main" id="{E81BF4F6-F2CF-4984-9D14-D6966D92F99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8522446" cy="2285999"/>
          </a:xfrm>
          <a:prstGeom prst="rect">
            <a:avLst/>
          </a:prstGeom>
          <a:ln>
            <a:noFill/>
          </a:ln>
          <a:effectLst>
            <a:outerShdw blurRad="596900" dist="304800" dir="7140000" sx="90000" sy="90000" algn="t" rotWithShape="0">
              <a:srgbClr val="000000">
                <a:alpha val="1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7C961DE1-9E2E-E5C0-B9F1-389986B52F42}"/>
              </a:ext>
            </a:extLst>
          </p:cNvPr>
          <p:cNvSpPr>
            <a:spLocks noGrp="1"/>
          </p:cNvSpPr>
          <p:nvPr>
            <p:ph type="title"/>
          </p:nvPr>
        </p:nvSpPr>
        <p:spPr>
          <a:xfrm>
            <a:off x="-6828" y="-200348"/>
            <a:ext cx="6089173" cy="1935803"/>
          </a:xfrm>
        </p:spPr>
        <p:txBody>
          <a:bodyPr vert="horz" lIns="91440" tIns="45720" rIns="91440" bIns="45720" rtlCol="0" anchor="ctr">
            <a:normAutofit/>
          </a:bodyPr>
          <a:lstStyle/>
          <a:p>
            <a:pPr algn="ctr"/>
            <a:r>
              <a:rPr lang="en-US" sz="4800" b="1" dirty="0">
                <a:solidFill>
                  <a:schemeClr val="accent5"/>
                </a:solidFill>
              </a:rPr>
              <a:t>Mapping Mind &amp; Body</a:t>
            </a:r>
          </a:p>
        </p:txBody>
      </p:sp>
      <p:sp>
        <p:nvSpPr>
          <p:cNvPr id="4" name="Content Placeholder 3">
            <a:extLst>
              <a:ext uri="{FF2B5EF4-FFF2-40B4-BE49-F238E27FC236}">
                <a16:creationId xmlns:a16="http://schemas.microsoft.com/office/drawing/2014/main" id="{F5AD2015-B9DD-83ED-784F-ACFD2D147558}"/>
              </a:ext>
            </a:extLst>
          </p:cNvPr>
          <p:cNvSpPr>
            <a:spLocks noGrp="1"/>
          </p:cNvSpPr>
          <p:nvPr>
            <p:ph sz="half" idx="2"/>
            <p:extLst>
              <p:ext uri="{E7BDC344-281C-4309-B0C6-D0EE65EED2A8}">
                <p202:designPr xmlns:p202="http://schemas.microsoft.com/office/powerpoint/2020/02/main">
                  <p202:designTagLst>
                    <p202:designTag name="ARCH:1:CLS" val="InformationBlock"/>
                    <p202:designTag name="ARCH:1:VSVAR" val="TitledTextBox"/>
                  </p202:designTagLst>
                </p202:designPr>
              </p:ext>
            </p:extLst>
          </p:nvPr>
        </p:nvSpPr>
        <p:spPr>
          <a:xfrm>
            <a:off x="212364" y="1472795"/>
            <a:ext cx="5650787" cy="4592548"/>
          </a:xfrm>
        </p:spPr>
        <p:txBody>
          <a:bodyPr>
            <a:noAutofit/>
          </a:bodyPr>
          <a:lstStyle/>
          <a:p>
            <a:pPr marL="0" indent="0">
              <a:spcBef>
                <a:spcPts val="2500"/>
              </a:spcBef>
              <a:buNone/>
            </a:pPr>
            <a:r>
              <a:rPr lang="en-US" sz="1800" b="1" dirty="0">
                <a:solidFill>
                  <a:schemeClr val="accent5"/>
                </a:solidFill>
              </a:rPr>
              <a:t>Exploring the Nervous System</a:t>
            </a:r>
          </a:p>
          <a:p>
            <a:pPr marL="0" lvl="1" indent="0">
              <a:buNone/>
            </a:pPr>
            <a:r>
              <a:rPr lang="en-US" sz="1800" dirty="0">
                <a:solidFill>
                  <a:schemeClr val="accent5"/>
                </a:solidFill>
              </a:rPr>
              <a:t>We begin by understanding the nervous system and how it impacts our emotions and daily energy levels.</a:t>
            </a:r>
          </a:p>
          <a:p>
            <a:pPr marL="0" indent="0">
              <a:spcBef>
                <a:spcPts val="2500"/>
              </a:spcBef>
              <a:buNone/>
            </a:pPr>
            <a:r>
              <a:rPr lang="en-US" sz="1800" b="1" dirty="0">
                <a:solidFill>
                  <a:schemeClr val="accent5"/>
                </a:solidFill>
              </a:rPr>
              <a:t>Identifying Triggers and Patterns</a:t>
            </a:r>
          </a:p>
          <a:p>
            <a:pPr marL="0" lvl="1" indent="0">
              <a:buNone/>
            </a:pPr>
            <a:r>
              <a:rPr lang="en-US" sz="1800" dirty="0">
                <a:solidFill>
                  <a:schemeClr val="accent5"/>
                </a:solidFill>
              </a:rPr>
              <a:t>Guided mind-mapping helps you recognize emotional triggers and recurring patterns in thoughts or behaviors.</a:t>
            </a:r>
          </a:p>
          <a:p>
            <a:pPr marL="0" indent="0">
              <a:spcBef>
                <a:spcPts val="2500"/>
              </a:spcBef>
              <a:buNone/>
            </a:pPr>
            <a:r>
              <a:rPr lang="en-US" sz="1800" b="1" dirty="0">
                <a:solidFill>
                  <a:schemeClr val="accent5"/>
                </a:solidFill>
              </a:rPr>
              <a:t>Window of Tolerance Concept</a:t>
            </a:r>
          </a:p>
          <a:p>
            <a:pPr marL="0" lvl="1" indent="0">
              <a:buNone/>
            </a:pPr>
            <a:r>
              <a:rPr lang="en-US" sz="1800" dirty="0">
                <a:solidFill>
                  <a:schemeClr val="accent5"/>
                </a:solidFill>
              </a:rPr>
              <a:t>Learn about the Window of Tolerance to recognize and manage your stress responses more effectively.</a:t>
            </a:r>
          </a:p>
          <a:p>
            <a:pPr marL="0" indent="0">
              <a:spcBef>
                <a:spcPts val="2500"/>
              </a:spcBef>
              <a:buNone/>
            </a:pPr>
            <a:r>
              <a:rPr lang="en-US" sz="1800" b="1" dirty="0">
                <a:solidFill>
                  <a:schemeClr val="accent5"/>
                </a:solidFill>
              </a:rPr>
              <a:t>Homework and Practice Tools</a:t>
            </a:r>
          </a:p>
          <a:p>
            <a:pPr marL="0" lvl="1" indent="0">
              <a:buNone/>
            </a:pPr>
            <a:r>
              <a:rPr lang="en-US" sz="1800" dirty="0">
                <a:solidFill>
                  <a:schemeClr val="accent5"/>
                </a:solidFill>
              </a:rPr>
              <a:t>Daily tracking, journaling, and color-coded mind maps support your learning about the mind-body connection.</a:t>
            </a:r>
          </a:p>
        </p:txBody>
      </p:sp>
      <p:pic>
        <p:nvPicPr>
          <p:cNvPr id="5" name="Content Placeholder 4" descr="head shape with abstract molecules">
            <a:extLst>
              <a:ext uri="{FF2B5EF4-FFF2-40B4-BE49-F238E27FC236}">
                <a16:creationId xmlns:a16="http://schemas.microsoft.com/office/drawing/2014/main" id="{D6C8CA3B-5B99-42B2-BF42-79F6C7A42048}"/>
              </a:ext>
            </a:extLst>
          </p:cNvPr>
          <p:cNvPicPr>
            <a:picLocks noGrp="1" noChangeAspect="1"/>
          </p:cNvPicPr>
          <p:nvPr>
            <p:ph sz="half" idx="1"/>
          </p:nvPr>
        </p:nvPicPr>
        <p:blipFill>
          <a:blip r:embed="rId3"/>
          <a:srcRect l="36097" r="13847"/>
          <a:stretch>
            <a:fillRect/>
          </a:stretch>
        </p:blipFill>
        <p:spPr>
          <a:xfrm>
            <a:off x="6096000" y="1"/>
            <a:ext cx="6102825" cy="6858000"/>
          </a:xfrm>
          <a:prstGeom prst="rect">
            <a:avLst/>
          </a:prstGeom>
        </p:spPr>
      </p:pic>
    </p:spTree>
    <p:extLst>
      <p:ext uri="{BB962C8B-B14F-4D97-AF65-F5344CB8AC3E}">
        <p14:creationId xmlns:p14="http://schemas.microsoft.com/office/powerpoint/2010/main" val="3292479507"/>
      </p:ext>
    </p:extLst>
  </p:cSld>
  <p:clrMapOvr>
    <a:masterClrMapping/>
  </p:clrMapOvr>
  <p:transition>
    <p:fade/>
  </p:transition>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1" name="Rectangle 20">
            <a:extLst>
              <a:ext uri="{FF2B5EF4-FFF2-40B4-BE49-F238E27FC236}">
                <a16:creationId xmlns:a16="http://schemas.microsoft.com/office/drawing/2014/main" id="{04812C46-200A-4DEB-A05E-3ED6C68C238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49"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Content Placeholder 4" descr="Dragging anchor in the clouds.  Composite image.">
            <a:extLst>
              <a:ext uri="{FF2B5EF4-FFF2-40B4-BE49-F238E27FC236}">
                <a16:creationId xmlns:a16="http://schemas.microsoft.com/office/drawing/2014/main" id="{7002DA6A-5413-419E-BD66-C8071DD7DC34}"/>
              </a:ext>
            </a:extLst>
          </p:cNvPr>
          <p:cNvPicPr>
            <a:picLocks noGrp="1" noChangeAspect="1"/>
          </p:cNvPicPr>
          <p:nvPr>
            <p:ph sz="half" idx="1"/>
          </p:nvPr>
        </p:nvPicPr>
        <p:blipFill>
          <a:blip r:embed="rId3"/>
          <a:srcRect l="5884" r="-1" b="-1"/>
          <a:stretch>
            <a:fillRect/>
          </a:stretch>
        </p:blipFill>
        <p:spPr>
          <a:xfrm>
            <a:off x="2519309" y="10"/>
            <a:ext cx="9669642" cy="6857990"/>
          </a:xfrm>
          <a:prstGeom prst="rect">
            <a:avLst/>
          </a:prstGeom>
        </p:spPr>
      </p:pic>
      <p:sp>
        <p:nvSpPr>
          <p:cNvPr id="22" name="Rectangle 21">
            <a:extLst>
              <a:ext uri="{FF2B5EF4-FFF2-40B4-BE49-F238E27FC236}">
                <a16:creationId xmlns:a16="http://schemas.microsoft.com/office/drawing/2014/main" id="{D1EA859B-E555-4109-94F3-6700E046E0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7390263" cy="6858000"/>
          </a:xfrm>
          <a:prstGeom prst="rect">
            <a:avLst/>
          </a:prstGeom>
          <a:gradFill>
            <a:gsLst>
              <a:gs pos="48000">
                <a:schemeClr val="bg1"/>
              </a:gs>
              <a:gs pos="35000">
                <a:schemeClr val="bg1">
                  <a:alpha val="77000"/>
                </a:schemeClr>
              </a:gs>
              <a:gs pos="19000">
                <a:schemeClr val="bg1">
                  <a:alpha val="38000"/>
                </a:schemeClr>
              </a:gs>
              <a:gs pos="0">
                <a:schemeClr val="bg1">
                  <a:alpha val="0"/>
                </a:schemeClr>
              </a:gs>
              <a:gs pos="100000">
                <a:schemeClr val="bg1"/>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AA6EBB54-724D-6BDB-5C04-0FFB952536DB}"/>
              </a:ext>
            </a:extLst>
          </p:cNvPr>
          <p:cNvSpPr>
            <a:spLocks noGrp="1"/>
          </p:cNvSpPr>
          <p:nvPr>
            <p:ph type="title"/>
          </p:nvPr>
        </p:nvSpPr>
        <p:spPr>
          <a:xfrm>
            <a:off x="457200" y="66202"/>
            <a:ext cx="6847114" cy="1899912"/>
          </a:xfrm>
        </p:spPr>
        <p:txBody>
          <a:bodyPr vert="horz" lIns="91440" tIns="45720" rIns="91440" bIns="45720" rtlCol="0" anchor="ctr">
            <a:normAutofit/>
          </a:bodyPr>
          <a:lstStyle/>
          <a:p>
            <a:r>
              <a:rPr lang="en-US" sz="4800" b="1" dirty="0"/>
              <a:t>Identifying Core Values</a:t>
            </a:r>
          </a:p>
        </p:txBody>
      </p:sp>
      <p:sp>
        <p:nvSpPr>
          <p:cNvPr id="4" name="Content Placeholder 3">
            <a:extLst>
              <a:ext uri="{FF2B5EF4-FFF2-40B4-BE49-F238E27FC236}">
                <a16:creationId xmlns:a16="http://schemas.microsoft.com/office/drawing/2014/main" id="{49CDDFDA-C29C-B01B-CB7F-025B5A2E7A0F}"/>
              </a:ext>
            </a:extLst>
          </p:cNvPr>
          <p:cNvSpPr>
            <a:spLocks noGrp="1"/>
          </p:cNvSpPr>
          <p:nvPr>
            <p:ph sz="half" idx="2"/>
            <p:extLst>
              <p:ext uri="{E7BDC344-281C-4309-B0C6-D0EE65EED2A8}">
                <p202:designPr xmlns:p202="http://schemas.microsoft.com/office/powerpoint/2020/02/main">
                  <p202:designTagLst>
                    <p202:designTag name="ARCH:1:CLS" val="InformationBlock"/>
                    <p202:designTag name="ARCH:1:VSVAR" val="TitledTextBox"/>
                  </p202:designTagLst>
                </p202:designPr>
              </p:ext>
            </p:extLst>
          </p:nvPr>
        </p:nvSpPr>
        <p:spPr>
          <a:xfrm>
            <a:off x="454150" y="1672200"/>
            <a:ext cx="5475514" cy="4597972"/>
          </a:xfrm>
        </p:spPr>
        <p:txBody>
          <a:bodyPr>
            <a:noAutofit/>
          </a:bodyPr>
          <a:lstStyle/>
          <a:p>
            <a:pPr marL="0" indent="0">
              <a:spcBef>
                <a:spcPts val="2500"/>
              </a:spcBef>
              <a:buNone/>
            </a:pPr>
            <a:r>
              <a:rPr lang="en-US" sz="2200" b="1" dirty="0"/>
              <a:t>Reconnecting With Core Values</a:t>
            </a:r>
          </a:p>
          <a:p>
            <a:pPr marL="0" lvl="1" indent="0">
              <a:buNone/>
            </a:pPr>
            <a:r>
              <a:rPr lang="en-US" sz="2200" dirty="0"/>
              <a:t>Reconnecting with your core values is essential for fostering deep personal growth and authenticity in everyday life.</a:t>
            </a:r>
          </a:p>
          <a:p>
            <a:pPr marL="0" indent="0">
              <a:spcBef>
                <a:spcPts val="2500"/>
              </a:spcBef>
              <a:buNone/>
            </a:pPr>
            <a:r>
              <a:rPr lang="en-US" sz="2200" b="1" dirty="0"/>
              <a:t>Impact of Trauma on Values</a:t>
            </a:r>
          </a:p>
          <a:p>
            <a:pPr marL="0" lvl="1" indent="0">
              <a:buNone/>
            </a:pPr>
            <a:r>
              <a:rPr lang="en-US" sz="2200" dirty="0"/>
              <a:t>Trauma can disrupt value alignment and lead to self-betrayal, making it harder to trust personal decisions.</a:t>
            </a:r>
          </a:p>
          <a:p>
            <a:pPr marL="0" indent="0">
              <a:spcBef>
                <a:spcPts val="2500"/>
              </a:spcBef>
              <a:buNone/>
            </a:pPr>
            <a:r>
              <a:rPr lang="en-US" sz="2200" b="1" dirty="0"/>
              <a:t>Values as Decision Anchors</a:t>
            </a:r>
          </a:p>
          <a:p>
            <a:pPr marL="0" lvl="1" indent="0">
              <a:buNone/>
            </a:pPr>
            <a:r>
              <a:rPr lang="en-US" sz="2200" dirty="0"/>
              <a:t>Using core values as anchors can guide decision-making and help maintain integrity and resilience.</a:t>
            </a:r>
          </a:p>
        </p:txBody>
      </p:sp>
    </p:spTree>
    <p:extLst>
      <p:ext uri="{BB962C8B-B14F-4D97-AF65-F5344CB8AC3E}">
        <p14:creationId xmlns:p14="http://schemas.microsoft.com/office/powerpoint/2010/main" val="1613467098"/>
      </p:ext>
    </p:extLst>
  </p:cSld>
  <p:clrMapOvr>
    <a:masterClrMapping/>
  </p:clrMapOvr>
  <p:transition>
    <p:fade/>
  </p:transition>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34" name="Rectangle 33">
            <a:extLst>
              <a:ext uri="{FF2B5EF4-FFF2-40B4-BE49-F238E27FC236}">
                <a16:creationId xmlns:a16="http://schemas.microsoft.com/office/drawing/2014/main" id="{2C61293E-6EBE-43EF-A52C-9BEBFD7679D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D1B42062-1181-7A63-BE33-E09DB1FD43DA}"/>
              </a:ext>
            </a:extLst>
          </p:cNvPr>
          <p:cNvSpPr>
            <a:spLocks noGrp="1"/>
          </p:cNvSpPr>
          <p:nvPr>
            <p:ph type="title"/>
          </p:nvPr>
        </p:nvSpPr>
        <p:spPr>
          <a:xfrm>
            <a:off x="5297762" y="184959"/>
            <a:ext cx="6251110" cy="1783080"/>
          </a:xfrm>
        </p:spPr>
        <p:txBody>
          <a:bodyPr vert="horz" lIns="91440" tIns="45720" rIns="91440" bIns="45720" rtlCol="0" anchor="b">
            <a:normAutofit/>
          </a:bodyPr>
          <a:lstStyle/>
          <a:p>
            <a:pPr algn="ctr"/>
            <a:r>
              <a:rPr lang="en-US" sz="5400" b="1" dirty="0"/>
              <a:t>Exploring Boundaries &amp; Safety</a:t>
            </a:r>
          </a:p>
        </p:txBody>
      </p:sp>
      <p:pic>
        <p:nvPicPr>
          <p:cNvPr id="5" name="Content Placeholder 4" descr="Signs on a suburban street directing people to wear masks and practice social distancing">
            <a:extLst>
              <a:ext uri="{FF2B5EF4-FFF2-40B4-BE49-F238E27FC236}">
                <a16:creationId xmlns:a16="http://schemas.microsoft.com/office/drawing/2014/main" id="{B45E103C-9193-4458-AF1D-16249A18BB36}"/>
              </a:ext>
            </a:extLst>
          </p:cNvPr>
          <p:cNvPicPr>
            <a:picLocks noGrp="1" noChangeAspect="1"/>
          </p:cNvPicPr>
          <p:nvPr>
            <p:ph sz="half" idx="1"/>
          </p:nvPr>
        </p:nvPicPr>
        <p:blipFill>
          <a:blip r:embed="rId3"/>
          <a:srcRect l="7604"/>
          <a:stretch>
            <a:fillRect/>
          </a:stretch>
        </p:blipFill>
        <p:spPr>
          <a:xfrm>
            <a:off x="1" y="10"/>
            <a:ext cx="4657344" cy="6857990"/>
          </a:xfrm>
          <a:custGeom>
            <a:avLst/>
            <a:gdLst/>
            <a:ahLst/>
            <a:cxnLst/>
            <a:rect l="l" t="t" r="r" b="b"/>
            <a:pathLst>
              <a:path w="4657344" h="6858000">
                <a:moveTo>
                  <a:pt x="0" y="0"/>
                </a:moveTo>
                <a:lnTo>
                  <a:pt x="3429755" y="0"/>
                </a:lnTo>
                <a:lnTo>
                  <a:pt x="3526016" y="148742"/>
                </a:lnTo>
                <a:cubicBezTo>
                  <a:pt x="3657740" y="365513"/>
                  <a:pt x="3777402" y="589569"/>
                  <a:pt x="3886489" y="819975"/>
                </a:cubicBezTo>
                <a:cubicBezTo>
                  <a:pt x="3891856" y="833492"/>
                  <a:pt x="3900663" y="845393"/>
                  <a:pt x="3912049" y="854514"/>
                </a:cubicBezTo>
                <a:cubicBezTo>
                  <a:pt x="3897352" y="819849"/>
                  <a:pt x="3883037" y="784928"/>
                  <a:pt x="3868083" y="750263"/>
                </a:cubicBezTo>
                <a:cubicBezTo>
                  <a:pt x="3806989" y="608712"/>
                  <a:pt x="3742478" y="469145"/>
                  <a:pt x="3674155" y="331786"/>
                </a:cubicBezTo>
                <a:lnTo>
                  <a:pt x="3496656" y="0"/>
                </a:lnTo>
                <a:lnTo>
                  <a:pt x="3554371" y="0"/>
                </a:lnTo>
                <a:lnTo>
                  <a:pt x="3661621" y="196614"/>
                </a:lnTo>
                <a:cubicBezTo>
                  <a:pt x="3856899" y="573253"/>
                  <a:pt x="4021071" y="966066"/>
                  <a:pt x="4161279" y="1371196"/>
                </a:cubicBezTo>
                <a:cubicBezTo>
                  <a:pt x="4379525" y="2007265"/>
                  <a:pt x="4530141" y="2664286"/>
                  <a:pt x="4610660" y="3331516"/>
                </a:cubicBezTo>
                <a:cubicBezTo>
                  <a:pt x="4652837" y="3672965"/>
                  <a:pt x="4671625" y="4013908"/>
                  <a:pt x="4645040" y="4357388"/>
                </a:cubicBezTo>
                <a:cubicBezTo>
                  <a:pt x="4613599" y="4758899"/>
                  <a:pt x="4566181" y="5157998"/>
                  <a:pt x="4485789" y="5552906"/>
                </a:cubicBezTo>
                <a:cubicBezTo>
                  <a:pt x="4397121" y="5988893"/>
                  <a:pt x="4276748" y="6414594"/>
                  <a:pt x="4117769" y="6828295"/>
                </a:cubicBezTo>
                <a:lnTo>
                  <a:pt x="4105288" y="6858000"/>
                </a:lnTo>
                <a:lnTo>
                  <a:pt x="4052520" y="6858000"/>
                </a:lnTo>
                <a:lnTo>
                  <a:pt x="4059369" y="6841549"/>
                </a:lnTo>
                <a:cubicBezTo>
                  <a:pt x="4147276" y="6614016"/>
                  <a:pt x="4224193" y="6380817"/>
                  <a:pt x="4291518" y="6142729"/>
                </a:cubicBezTo>
                <a:cubicBezTo>
                  <a:pt x="4350055" y="5935370"/>
                  <a:pt x="4393256" y="5723695"/>
                  <a:pt x="4443357" y="5513923"/>
                </a:cubicBezTo>
                <a:cubicBezTo>
                  <a:pt x="4444541" y="5502788"/>
                  <a:pt x="4445137" y="5491601"/>
                  <a:pt x="4445146" y="5480401"/>
                </a:cubicBezTo>
                <a:cubicBezTo>
                  <a:pt x="4408465" y="5607635"/>
                  <a:pt x="4379196" y="5719759"/>
                  <a:pt x="4344559" y="5830359"/>
                </a:cubicBezTo>
                <a:cubicBezTo>
                  <a:pt x="4254261" y="6118381"/>
                  <a:pt x="4150112" y="6398531"/>
                  <a:pt x="4031702" y="6670527"/>
                </a:cubicBezTo>
                <a:lnTo>
                  <a:pt x="3943824" y="6858000"/>
                </a:lnTo>
                <a:lnTo>
                  <a:pt x="0" y="6858000"/>
                </a:lnTo>
                <a:close/>
              </a:path>
            </a:pathLst>
          </a:custGeom>
        </p:spPr>
      </p:pic>
      <p:sp>
        <p:nvSpPr>
          <p:cNvPr id="35" name="sketchy line">
            <a:extLst>
              <a:ext uri="{FF2B5EF4-FFF2-40B4-BE49-F238E27FC236}">
                <a16:creationId xmlns:a16="http://schemas.microsoft.com/office/drawing/2014/main" id="{21540236-BFD5-4A9D-8840-4703E7F7682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297762" y="2374947"/>
            <a:ext cx="4243589" cy="18288"/>
          </a:xfrm>
          <a:custGeom>
            <a:avLst/>
            <a:gdLst>
              <a:gd name="connsiteX0" fmla="*/ 0 w 4243589"/>
              <a:gd name="connsiteY0" fmla="*/ 0 h 18288"/>
              <a:gd name="connsiteX1" fmla="*/ 478919 w 4243589"/>
              <a:gd name="connsiteY1" fmla="*/ 0 h 18288"/>
              <a:gd name="connsiteX2" fmla="*/ 957839 w 4243589"/>
              <a:gd name="connsiteY2" fmla="*/ 0 h 18288"/>
              <a:gd name="connsiteX3" fmla="*/ 1521630 w 4243589"/>
              <a:gd name="connsiteY3" fmla="*/ 0 h 18288"/>
              <a:gd name="connsiteX4" fmla="*/ 2212729 w 4243589"/>
              <a:gd name="connsiteY4" fmla="*/ 0 h 18288"/>
              <a:gd name="connsiteX5" fmla="*/ 2734084 w 4243589"/>
              <a:gd name="connsiteY5" fmla="*/ 0 h 18288"/>
              <a:gd name="connsiteX6" fmla="*/ 3255439 w 4243589"/>
              <a:gd name="connsiteY6" fmla="*/ 0 h 18288"/>
              <a:gd name="connsiteX7" fmla="*/ 4243589 w 4243589"/>
              <a:gd name="connsiteY7" fmla="*/ 0 h 18288"/>
              <a:gd name="connsiteX8" fmla="*/ 4243589 w 4243589"/>
              <a:gd name="connsiteY8" fmla="*/ 18288 h 18288"/>
              <a:gd name="connsiteX9" fmla="*/ 3594926 w 4243589"/>
              <a:gd name="connsiteY9" fmla="*/ 18288 h 18288"/>
              <a:gd name="connsiteX10" fmla="*/ 3073571 w 4243589"/>
              <a:gd name="connsiteY10" fmla="*/ 18288 h 18288"/>
              <a:gd name="connsiteX11" fmla="*/ 2552216 w 4243589"/>
              <a:gd name="connsiteY11" fmla="*/ 18288 h 18288"/>
              <a:gd name="connsiteX12" fmla="*/ 1903553 w 4243589"/>
              <a:gd name="connsiteY12" fmla="*/ 18288 h 18288"/>
              <a:gd name="connsiteX13" fmla="*/ 1212454 w 4243589"/>
              <a:gd name="connsiteY13" fmla="*/ 18288 h 18288"/>
              <a:gd name="connsiteX14" fmla="*/ 733535 w 4243589"/>
              <a:gd name="connsiteY14" fmla="*/ 18288 h 18288"/>
              <a:gd name="connsiteX15" fmla="*/ 0 w 4243589"/>
              <a:gd name="connsiteY15" fmla="*/ 18288 h 18288"/>
              <a:gd name="connsiteX16" fmla="*/ 0 w 4243589"/>
              <a:gd name="connsiteY16"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43589" h="18288" fill="none" extrusionOk="0">
                <a:moveTo>
                  <a:pt x="0" y="0"/>
                </a:moveTo>
                <a:cubicBezTo>
                  <a:pt x="213395" y="-21006"/>
                  <a:pt x="307421" y="-18116"/>
                  <a:pt x="478919" y="0"/>
                </a:cubicBezTo>
                <a:cubicBezTo>
                  <a:pt x="650417" y="18116"/>
                  <a:pt x="831092" y="-21237"/>
                  <a:pt x="957839" y="0"/>
                </a:cubicBezTo>
                <a:cubicBezTo>
                  <a:pt x="1084586" y="21237"/>
                  <a:pt x="1301682" y="25124"/>
                  <a:pt x="1521630" y="0"/>
                </a:cubicBezTo>
                <a:cubicBezTo>
                  <a:pt x="1741578" y="-25124"/>
                  <a:pt x="1970269" y="-29139"/>
                  <a:pt x="2212729" y="0"/>
                </a:cubicBezTo>
                <a:cubicBezTo>
                  <a:pt x="2455189" y="29139"/>
                  <a:pt x="2558847" y="-4796"/>
                  <a:pt x="2734084" y="0"/>
                </a:cubicBezTo>
                <a:cubicBezTo>
                  <a:pt x="2909321" y="4796"/>
                  <a:pt x="3097217" y="-13409"/>
                  <a:pt x="3255439" y="0"/>
                </a:cubicBezTo>
                <a:cubicBezTo>
                  <a:pt x="3413662" y="13409"/>
                  <a:pt x="3979999" y="-10121"/>
                  <a:pt x="4243589" y="0"/>
                </a:cubicBezTo>
                <a:cubicBezTo>
                  <a:pt x="4244484" y="8974"/>
                  <a:pt x="4243043" y="9359"/>
                  <a:pt x="4243589" y="18288"/>
                </a:cubicBezTo>
                <a:cubicBezTo>
                  <a:pt x="4058777" y="31246"/>
                  <a:pt x="3910348" y="3158"/>
                  <a:pt x="3594926" y="18288"/>
                </a:cubicBezTo>
                <a:cubicBezTo>
                  <a:pt x="3279504" y="33418"/>
                  <a:pt x="3319955" y="-3977"/>
                  <a:pt x="3073571" y="18288"/>
                </a:cubicBezTo>
                <a:cubicBezTo>
                  <a:pt x="2827187" y="40553"/>
                  <a:pt x="2767387" y="1863"/>
                  <a:pt x="2552216" y="18288"/>
                </a:cubicBezTo>
                <a:cubicBezTo>
                  <a:pt x="2337046" y="34713"/>
                  <a:pt x="2181871" y="19527"/>
                  <a:pt x="1903553" y="18288"/>
                </a:cubicBezTo>
                <a:cubicBezTo>
                  <a:pt x="1625235" y="17049"/>
                  <a:pt x="1557672" y="24174"/>
                  <a:pt x="1212454" y="18288"/>
                </a:cubicBezTo>
                <a:cubicBezTo>
                  <a:pt x="867236" y="12402"/>
                  <a:pt x="874382" y="15627"/>
                  <a:pt x="733535" y="18288"/>
                </a:cubicBezTo>
                <a:cubicBezTo>
                  <a:pt x="592688" y="20949"/>
                  <a:pt x="183477" y="14753"/>
                  <a:pt x="0" y="18288"/>
                </a:cubicBezTo>
                <a:cubicBezTo>
                  <a:pt x="-229" y="14222"/>
                  <a:pt x="509" y="5816"/>
                  <a:pt x="0" y="0"/>
                </a:cubicBezTo>
                <a:close/>
              </a:path>
              <a:path w="4243589" h="18288" stroke="0" extrusionOk="0">
                <a:moveTo>
                  <a:pt x="0" y="0"/>
                </a:moveTo>
                <a:cubicBezTo>
                  <a:pt x="143690" y="16630"/>
                  <a:pt x="266667" y="14847"/>
                  <a:pt x="521355" y="0"/>
                </a:cubicBezTo>
                <a:cubicBezTo>
                  <a:pt x="776043" y="-14847"/>
                  <a:pt x="814491" y="-17363"/>
                  <a:pt x="1000275" y="0"/>
                </a:cubicBezTo>
                <a:cubicBezTo>
                  <a:pt x="1186059" y="17363"/>
                  <a:pt x="1352504" y="-23507"/>
                  <a:pt x="1521630" y="0"/>
                </a:cubicBezTo>
                <a:cubicBezTo>
                  <a:pt x="1690756" y="23507"/>
                  <a:pt x="1889525" y="5871"/>
                  <a:pt x="2127857" y="0"/>
                </a:cubicBezTo>
                <a:cubicBezTo>
                  <a:pt x="2366189" y="-5871"/>
                  <a:pt x="2620628" y="-27997"/>
                  <a:pt x="2776520" y="0"/>
                </a:cubicBezTo>
                <a:cubicBezTo>
                  <a:pt x="2932412" y="27997"/>
                  <a:pt x="3131683" y="-25073"/>
                  <a:pt x="3467618" y="0"/>
                </a:cubicBezTo>
                <a:cubicBezTo>
                  <a:pt x="3803553" y="25073"/>
                  <a:pt x="4017371" y="3071"/>
                  <a:pt x="4243589" y="0"/>
                </a:cubicBezTo>
                <a:cubicBezTo>
                  <a:pt x="4243134" y="6162"/>
                  <a:pt x="4243492" y="11775"/>
                  <a:pt x="4243589" y="18288"/>
                </a:cubicBezTo>
                <a:cubicBezTo>
                  <a:pt x="4017834" y="-5779"/>
                  <a:pt x="3834586" y="13376"/>
                  <a:pt x="3594926" y="18288"/>
                </a:cubicBezTo>
                <a:cubicBezTo>
                  <a:pt x="3355266" y="23200"/>
                  <a:pt x="3204179" y="2869"/>
                  <a:pt x="2903827" y="18288"/>
                </a:cubicBezTo>
                <a:cubicBezTo>
                  <a:pt x="2603475" y="33707"/>
                  <a:pt x="2526187" y="46187"/>
                  <a:pt x="2212729" y="18288"/>
                </a:cubicBezTo>
                <a:cubicBezTo>
                  <a:pt x="1899271" y="-9611"/>
                  <a:pt x="1966289" y="29692"/>
                  <a:pt x="1733809" y="18288"/>
                </a:cubicBezTo>
                <a:cubicBezTo>
                  <a:pt x="1501329" y="6884"/>
                  <a:pt x="1343612" y="12492"/>
                  <a:pt x="1085146" y="18288"/>
                </a:cubicBezTo>
                <a:cubicBezTo>
                  <a:pt x="826680" y="24084"/>
                  <a:pt x="778184" y="35607"/>
                  <a:pt x="521355" y="18288"/>
                </a:cubicBezTo>
                <a:cubicBezTo>
                  <a:pt x="264526" y="969"/>
                  <a:pt x="120277" y="4268"/>
                  <a:pt x="0" y="18288"/>
                </a:cubicBezTo>
                <a:cubicBezTo>
                  <a:pt x="766" y="10800"/>
                  <a:pt x="-457" y="8180"/>
                  <a:pt x="0" y="0"/>
                </a:cubicBezTo>
                <a:close/>
              </a:path>
            </a:pathLst>
          </a:custGeom>
          <a:solidFill>
            <a:schemeClr val="accent2"/>
          </a:solidFill>
          <a:ln w="44450" cap="rnd">
            <a:solidFill>
              <a:schemeClr val="accent2"/>
            </a:solidFill>
            <a:round/>
            <a:extLst>
              <a:ext uri="{C807C97D-BFC1-408E-A445-0C87EB9F89A2}">
                <ask:lineSketchStyleProps xmlns:ask="http://schemas.microsoft.com/office/drawing/2018/sketchyshapes" sd="2727557108">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Content Placeholder 3">
            <a:extLst>
              <a:ext uri="{FF2B5EF4-FFF2-40B4-BE49-F238E27FC236}">
                <a16:creationId xmlns:a16="http://schemas.microsoft.com/office/drawing/2014/main" id="{FDC9E1C7-9FF9-4EDA-3B43-2CBB78B8FB43}"/>
              </a:ext>
            </a:extLst>
          </p:cNvPr>
          <p:cNvSpPr>
            <a:spLocks noGrp="1"/>
          </p:cNvSpPr>
          <p:nvPr>
            <p:ph sz="half" idx="2"/>
            <p:extLst>
              <p:ext uri="{E7BDC344-281C-4309-B0C6-D0EE65EED2A8}">
                <p202:designPr xmlns:p202="http://schemas.microsoft.com/office/powerpoint/2020/02/main">
                  <p202:designTagLst>
                    <p202:designTag name="ARCH:1:CLS" val="InformationBlock"/>
                    <p202:designTag name="ARCH:1:VSVAR" val="TitledTextBox"/>
                  </p202:designTagLst>
                </p202:designPr>
              </p:ext>
            </p:extLst>
          </p:nvPr>
        </p:nvSpPr>
        <p:spPr>
          <a:xfrm>
            <a:off x="5297593" y="2584289"/>
            <a:ext cx="6251110" cy="3483864"/>
          </a:xfrm>
        </p:spPr>
        <p:txBody>
          <a:bodyPr>
            <a:noAutofit/>
          </a:bodyPr>
          <a:lstStyle/>
          <a:p>
            <a:pPr marL="0" indent="0">
              <a:spcBef>
                <a:spcPts val="2500"/>
              </a:spcBef>
              <a:buNone/>
            </a:pPr>
            <a:r>
              <a:rPr lang="en-US" sz="2000" b="1" dirty="0"/>
              <a:t>Understanding Different Boundaries</a:t>
            </a:r>
          </a:p>
          <a:p>
            <a:pPr marL="0" lvl="1" indent="0">
              <a:buNone/>
            </a:pPr>
            <a:r>
              <a:rPr lang="en-US" sz="2000" dirty="0"/>
              <a:t>Boundaries can be emotional, physical, digital, or energetic, and are necessary for personal safety and well-being.</a:t>
            </a:r>
          </a:p>
          <a:p>
            <a:pPr marL="0" indent="0">
              <a:spcBef>
                <a:spcPts val="2500"/>
              </a:spcBef>
              <a:buNone/>
            </a:pPr>
            <a:r>
              <a:rPr lang="en-US" sz="2000" b="1" dirty="0"/>
              <a:t>Boundaries Foster Well-Being</a:t>
            </a:r>
          </a:p>
          <a:p>
            <a:pPr marL="0" lvl="1" indent="0">
              <a:buNone/>
            </a:pPr>
            <a:r>
              <a:rPr lang="en-US" sz="2000" dirty="0"/>
              <a:t>Boundaries are regulation tools that support mental and emotional health, rather than creating disconnection.</a:t>
            </a:r>
          </a:p>
          <a:p>
            <a:pPr marL="0" indent="0">
              <a:spcBef>
                <a:spcPts val="2500"/>
              </a:spcBef>
              <a:buNone/>
            </a:pPr>
            <a:r>
              <a:rPr lang="en-US" sz="2000" b="1" dirty="0"/>
              <a:t>Practical Boundary Tools</a:t>
            </a:r>
          </a:p>
          <a:p>
            <a:pPr marL="0" lvl="1" indent="0">
              <a:buNone/>
            </a:pPr>
            <a:r>
              <a:rPr lang="en-US" sz="2000" dirty="0"/>
              <a:t>Activities include mapping safe versus unsafe spaces, practicing boundary-setting scripts, and journaling about overextension.</a:t>
            </a:r>
          </a:p>
        </p:txBody>
      </p:sp>
    </p:spTree>
    <p:extLst>
      <p:ext uri="{BB962C8B-B14F-4D97-AF65-F5344CB8AC3E}">
        <p14:creationId xmlns:p14="http://schemas.microsoft.com/office/powerpoint/2010/main" val="1117493002"/>
      </p:ext>
    </p:extLst>
  </p:cSld>
  <p:clrMapOvr>
    <a:masterClrMapping/>
  </p:clrMapOvr>
  <p:transition>
    <p:fade/>
  </p:transition>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1" name="Rectangle 10">
            <a:extLst>
              <a:ext uri="{FF2B5EF4-FFF2-40B4-BE49-F238E27FC236}">
                <a16:creationId xmlns:a16="http://schemas.microsoft.com/office/drawing/2014/main" id="{39F23E05-E5C5-497C-A842-7BD21B20760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36D0277D-36FE-602E-CBED-77D6AEF8A950}"/>
              </a:ext>
            </a:extLst>
          </p:cNvPr>
          <p:cNvSpPr>
            <a:spLocks noGrp="1"/>
          </p:cNvSpPr>
          <p:nvPr>
            <p:ph type="title"/>
          </p:nvPr>
        </p:nvSpPr>
        <p:spPr>
          <a:xfrm>
            <a:off x="836675" y="0"/>
            <a:ext cx="10515600" cy="1306440"/>
          </a:xfrm>
        </p:spPr>
        <p:txBody>
          <a:bodyPr>
            <a:normAutofit/>
          </a:bodyPr>
          <a:lstStyle/>
          <a:p>
            <a:pPr algn="ctr"/>
            <a:r>
              <a:rPr lang="en-US" sz="6000" dirty="0"/>
              <a:t>Rebuilding Daily Routines</a:t>
            </a:r>
          </a:p>
        </p:txBody>
      </p:sp>
      <p:graphicFrame>
        <p:nvGraphicFramePr>
          <p:cNvPr id="4" name="Content Placeholder 4">
            <a:extLst>
              <a:ext uri="{FF2B5EF4-FFF2-40B4-BE49-F238E27FC236}">
                <a16:creationId xmlns:a16="http://schemas.microsoft.com/office/drawing/2014/main" id="{2B32E6BD-878F-42F8-9537-C38E1BC8C7F4}"/>
              </a:ext>
            </a:extLst>
          </p:cNvPr>
          <p:cNvGraphicFramePr>
            <a:graphicFrameLocks noGrp="1"/>
          </p:cNvGraphicFramePr>
          <p:nvPr>
            <p:ph idx="1"/>
            <p:extLst>
              <p:ext uri="{D42A27DB-BD31-4B8C-83A1-F6EECF244321}">
                <p14:modId xmlns:p14="http://schemas.microsoft.com/office/powerpoint/2010/main" val="71296442"/>
              </p:ext>
              <p:ext uri="{E7BDC344-281C-4309-B0C6-D0EE65EED2A8}">
                <p202:designPr xmlns:p202="http://schemas.microsoft.com/office/powerpoint/2020/02/main">
                  <p202:designTagLst>
                    <p202:designTag name="ARCH:1:CLS" val="InformationBlock"/>
                    <p202:designTag name="ARCH:1:VSVAR" val="VisualTitledTextBox"/>
                  </p202:designTagLst>
                </p202:designPr>
              </p:ext>
            </p:extLst>
          </p:nvPr>
        </p:nvGraphicFramePr>
        <p:xfrm>
          <a:off x="838199" y="1407560"/>
          <a:ext cx="10515599" cy="496241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734332797"/>
      </p:ext>
    </p:extLst>
  </p:cSld>
  <p:clrMapOvr>
    <a:masterClrMapping/>
  </p:clrMapOvr>
  <p:transition>
    <p:fade/>
  </p:transition>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5" name="Rectangle 14">
            <a:extLst>
              <a:ext uri="{FF2B5EF4-FFF2-40B4-BE49-F238E27FC236}">
                <a16:creationId xmlns:a16="http://schemas.microsoft.com/office/drawing/2014/main" id="{2C61293E-6EBE-43EF-A52C-9BEBFD7679D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E77AA789-B64B-867E-7E57-F03EDF462324}"/>
              </a:ext>
            </a:extLst>
          </p:cNvPr>
          <p:cNvSpPr>
            <a:spLocks noGrp="1"/>
          </p:cNvSpPr>
          <p:nvPr>
            <p:ph type="title"/>
          </p:nvPr>
        </p:nvSpPr>
        <p:spPr>
          <a:xfrm>
            <a:off x="4808306" y="408706"/>
            <a:ext cx="6924782" cy="1703558"/>
          </a:xfrm>
        </p:spPr>
        <p:txBody>
          <a:bodyPr vert="horz" lIns="91440" tIns="45720" rIns="91440" bIns="45720" rtlCol="0" anchor="b">
            <a:normAutofit/>
          </a:bodyPr>
          <a:lstStyle/>
          <a:p>
            <a:pPr algn="ctr"/>
            <a:r>
              <a:rPr lang="en-US" sz="5400" b="1" dirty="0"/>
              <a:t>Rebuilding Routines for Regulation</a:t>
            </a:r>
          </a:p>
        </p:txBody>
      </p:sp>
      <p:pic>
        <p:nvPicPr>
          <p:cNvPr id="5" name="Content Placeholder 4" descr="Scattered notebooks, books, post it notes, headphones, a container with a healthy takeaway salad, a cup of coffee and a croissant lying on the floor after a student was sitting there. Part of a series.">
            <a:extLst>
              <a:ext uri="{FF2B5EF4-FFF2-40B4-BE49-F238E27FC236}">
                <a16:creationId xmlns:a16="http://schemas.microsoft.com/office/drawing/2014/main" id="{5FA10FC6-AC22-49C0-9856-AD5FBD1DEC75}"/>
              </a:ext>
            </a:extLst>
          </p:cNvPr>
          <p:cNvPicPr>
            <a:picLocks noGrp="1" noChangeAspect="1"/>
          </p:cNvPicPr>
          <p:nvPr>
            <p:ph sz="half" idx="1"/>
          </p:nvPr>
        </p:nvPicPr>
        <p:blipFill>
          <a:blip r:embed="rId3"/>
          <a:srcRect r="-1" b="1709"/>
          <a:stretch>
            <a:fillRect/>
          </a:stretch>
        </p:blipFill>
        <p:spPr>
          <a:xfrm>
            <a:off x="1" y="10"/>
            <a:ext cx="4657344" cy="6857990"/>
          </a:xfrm>
          <a:custGeom>
            <a:avLst/>
            <a:gdLst/>
            <a:ahLst/>
            <a:cxnLst/>
            <a:rect l="l" t="t" r="r" b="b"/>
            <a:pathLst>
              <a:path w="4657344" h="6858000">
                <a:moveTo>
                  <a:pt x="0" y="0"/>
                </a:moveTo>
                <a:lnTo>
                  <a:pt x="3429755" y="0"/>
                </a:lnTo>
                <a:lnTo>
                  <a:pt x="3526016" y="148742"/>
                </a:lnTo>
                <a:cubicBezTo>
                  <a:pt x="3657740" y="365513"/>
                  <a:pt x="3777402" y="589569"/>
                  <a:pt x="3886489" y="819975"/>
                </a:cubicBezTo>
                <a:cubicBezTo>
                  <a:pt x="3891856" y="833492"/>
                  <a:pt x="3900663" y="845393"/>
                  <a:pt x="3912049" y="854514"/>
                </a:cubicBezTo>
                <a:cubicBezTo>
                  <a:pt x="3897352" y="819849"/>
                  <a:pt x="3883037" y="784928"/>
                  <a:pt x="3868083" y="750263"/>
                </a:cubicBezTo>
                <a:cubicBezTo>
                  <a:pt x="3806989" y="608712"/>
                  <a:pt x="3742478" y="469145"/>
                  <a:pt x="3674155" y="331786"/>
                </a:cubicBezTo>
                <a:lnTo>
                  <a:pt x="3496656" y="0"/>
                </a:lnTo>
                <a:lnTo>
                  <a:pt x="3554371" y="0"/>
                </a:lnTo>
                <a:lnTo>
                  <a:pt x="3661621" y="196614"/>
                </a:lnTo>
                <a:cubicBezTo>
                  <a:pt x="3856899" y="573253"/>
                  <a:pt x="4021071" y="966066"/>
                  <a:pt x="4161279" y="1371196"/>
                </a:cubicBezTo>
                <a:cubicBezTo>
                  <a:pt x="4379525" y="2007265"/>
                  <a:pt x="4530141" y="2664286"/>
                  <a:pt x="4610660" y="3331516"/>
                </a:cubicBezTo>
                <a:cubicBezTo>
                  <a:pt x="4652837" y="3672965"/>
                  <a:pt x="4671625" y="4013908"/>
                  <a:pt x="4645040" y="4357388"/>
                </a:cubicBezTo>
                <a:cubicBezTo>
                  <a:pt x="4613599" y="4758899"/>
                  <a:pt x="4566181" y="5157998"/>
                  <a:pt x="4485789" y="5552906"/>
                </a:cubicBezTo>
                <a:cubicBezTo>
                  <a:pt x="4397121" y="5988893"/>
                  <a:pt x="4276748" y="6414594"/>
                  <a:pt x="4117769" y="6828295"/>
                </a:cubicBezTo>
                <a:lnTo>
                  <a:pt x="4105288" y="6858000"/>
                </a:lnTo>
                <a:lnTo>
                  <a:pt x="4052520" y="6858000"/>
                </a:lnTo>
                <a:lnTo>
                  <a:pt x="4059369" y="6841549"/>
                </a:lnTo>
                <a:cubicBezTo>
                  <a:pt x="4147276" y="6614016"/>
                  <a:pt x="4224193" y="6380817"/>
                  <a:pt x="4291518" y="6142729"/>
                </a:cubicBezTo>
                <a:cubicBezTo>
                  <a:pt x="4350055" y="5935370"/>
                  <a:pt x="4393256" y="5723695"/>
                  <a:pt x="4443357" y="5513923"/>
                </a:cubicBezTo>
                <a:cubicBezTo>
                  <a:pt x="4444541" y="5502788"/>
                  <a:pt x="4445137" y="5491601"/>
                  <a:pt x="4445146" y="5480401"/>
                </a:cubicBezTo>
                <a:cubicBezTo>
                  <a:pt x="4408465" y="5607635"/>
                  <a:pt x="4379196" y="5719759"/>
                  <a:pt x="4344559" y="5830359"/>
                </a:cubicBezTo>
                <a:cubicBezTo>
                  <a:pt x="4254261" y="6118381"/>
                  <a:pt x="4150112" y="6398531"/>
                  <a:pt x="4031702" y="6670527"/>
                </a:cubicBezTo>
                <a:lnTo>
                  <a:pt x="3943824" y="6858000"/>
                </a:lnTo>
                <a:lnTo>
                  <a:pt x="0" y="6858000"/>
                </a:lnTo>
                <a:close/>
              </a:path>
            </a:pathLst>
          </a:custGeom>
        </p:spPr>
      </p:pic>
      <p:sp>
        <p:nvSpPr>
          <p:cNvPr id="17" name="sketchy line">
            <a:extLst>
              <a:ext uri="{FF2B5EF4-FFF2-40B4-BE49-F238E27FC236}">
                <a16:creationId xmlns:a16="http://schemas.microsoft.com/office/drawing/2014/main" id="{21540236-BFD5-4A9D-8840-4703E7F7682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297762" y="2374947"/>
            <a:ext cx="4243589" cy="18288"/>
          </a:xfrm>
          <a:custGeom>
            <a:avLst/>
            <a:gdLst>
              <a:gd name="connsiteX0" fmla="*/ 0 w 4243589"/>
              <a:gd name="connsiteY0" fmla="*/ 0 h 18288"/>
              <a:gd name="connsiteX1" fmla="*/ 478919 w 4243589"/>
              <a:gd name="connsiteY1" fmla="*/ 0 h 18288"/>
              <a:gd name="connsiteX2" fmla="*/ 957839 w 4243589"/>
              <a:gd name="connsiteY2" fmla="*/ 0 h 18288"/>
              <a:gd name="connsiteX3" fmla="*/ 1521630 w 4243589"/>
              <a:gd name="connsiteY3" fmla="*/ 0 h 18288"/>
              <a:gd name="connsiteX4" fmla="*/ 2212729 w 4243589"/>
              <a:gd name="connsiteY4" fmla="*/ 0 h 18288"/>
              <a:gd name="connsiteX5" fmla="*/ 2734084 w 4243589"/>
              <a:gd name="connsiteY5" fmla="*/ 0 h 18288"/>
              <a:gd name="connsiteX6" fmla="*/ 3255439 w 4243589"/>
              <a:gd name="connsiteY6" fmla="*/ 0 h 18288"/>
              <a:gd name="connsiteX7" fmla="*/ 4243589 w 4243589"/>
              <a:gd name="connsiteY7" fmla="*/ 0 h 18288"/>
              <a:gd name="connsiteX8" fmla="*/ 4243589 w 4243589"/>
              <a:gd name="connsiteY8" fmla="*/ 18288 h 18288"/>
              <a:gd name="connsiteX9" fmla="*/ 3594926 w 4243589"/>
              <a:gd name="connsiteY9" fmla="*/ 18288 h 18288"/>
              <a:gd name="connsiteX10" fmla="*/ 3073571 w 4243589"/>
              <a:gd name="connsiteY10" fmla="*/ 18288 h 18288"/>
              <a:gd name="connsiteX11" fmla="*/ 2552216 w 4243589"/>
              <a:gd name="connsiteY11" fmla="*/ 18288 h 18288"/>
              <a:gd name="connsiteX12" fmla="*/ 1903553 w 4243589"/>
              <a:gd name="connsiteY12" fmla="*/ 18288 h 18288"/>
              <a:gd name="connsiteX13" fmla="*/ 1212454 w 4243589"/>
              <a:gd name="connsiteY13" fmla="*/ 18288 h 18288"/>
              <a:gd name="connsiteX14" fmla="*/ 733535 w 4243589"/>
              <a:gd name="connsiteY14" fmla="*/ 18288 h 18288"/>
              <a:gd name="connsiteX15" fmla="*/ 0 w 4243589"/>
              <a:gd name="connsiteY15" fmla="*/ 18288 h 18288"/>
              <a:gd name="connsiteX16" fmla="*/ 0 w 4243589"/>
              <a:gd name="connsiteY16"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43589" h="18288" fill="none" extrusionOk="0">
                <a:moveTo>
                  <a:pt x="0" y="0"/>
                </a:moveTo>
                <a:cubicBezTo>
                  <a:pt x="213395" y="-21006"/>
                  <a:pt x="307421" y="-18116"/>
                  <a:pt x="478919" y="0"/>
                </a:cubicBezTo>
                <a:cubicBezTo>
                  <a:pt x="650417" y="18116"/>
                  <a:pt x="831092" y="-21237"/>
                  <a:pt x="957839" y="0"/>
                </a:cubicBezTo>
                <a:cubicBezTo>
                  <a:pt x="1084586" y="21237"/>
                  <a:pt x="1301682" y="25124"/>
                  <a:pt x="1521630" y="0"/>
                </a:cubicBezTo>
                <a:cubicBezTo>
                  <a:pt x="1741578" y="-25124"/>
                  <a:pt x="1970269" y="-29139"/>
                  <a:pt x="2212729" y="0"/>
                </a:cubicBezTo>
                <a:cubicBezTo>
                  <a:pt x="2455189" y="29139"/>
                  <a:pt x="2558847" y="-4796"/>
                  <a:pt x="2734084" y="0"/>
                </a:cubicBezTo>
                <a:cubicBezTo>
                  <a:pt x="2909321" y="4796"/>
                  <a:pt x="3097217" y="-13409"/>
                  <a:pt x="3255439" y="0"/>
                </a:cubicBezTo>
                <a:cubicBezTo>
                  <a:pt x="3413662" y="13409"/>
                  <a:pt x="3979999" y="-10121"/>
                  <a:pt x="4243589" y="0"/>
                </a:cubicBezTo>
                <a:cubicBezTo>
                  <a:pt x="4244484" y="8974"/>
                  <a:pt x="4243043" y="9359"/>
                  <a:pt x="4243589" y="18288"/>
                </a:cubicBezTo>
                <a:cubicBezTo>
                  <a:pt x="4058777" y="31246"/>
                  <a:pt x="3910348" y="3158"/>
                  <a:pt x="3594926" y="18288"/>
                </a:cubicBezTo>
                <a:cubicBezTo>
                  <a:pt x="3279504" y="33418"/>
                  <a:pt x="3319955" y="-3977"/>
                  <a:pt x="3073571" y="18288"/>
                </a:cubicBezTo>
                <a:cubicBezTo>
                  <a:pt x="2827187" y="40553"/>
                  <a:pt x="2767387" y="1863"/>
                  <a:pt x="2552216" y="18288"/>
                </a:cubicBezTo>
                <a:cubicBezTo>
                  <a:pt x="2337046" y="34713"/>
                  <a:pt x="2181871" y="19527"/>
                  <a:pt x="1903553" y="18288"/>
                </a:cubicBezTo>
                <a:cubicBezTo>
                  <a:pt x="1625235" y="17049"/>
                  <a:pt x="1557672" y="24174"/>
                  <a:pt x="1212454" y="18288"/>
                </a:cubicBezTo>
                <a:cubicBezTo>
                  <a:pt x="867236" y="12402"/>
                  <a:pt x="874382" y="15627"/>
                  <a:pt x="733535" y="18288"/>
                </a:cubicBezTo>
                <a:cubicBezTo>
                  <a:pt x="592688" y="20949"/>
                  <a:pt x="183477" y="14753"/>
                  <a:pt x="0" y="18288"/>
                </a:cubicBezTo>
                <a:cubicBezTo>
                  <a:pt x="-229" y="14222"/>
                  <a:pt x="509" y="5816"/>
                  <a:pt x="0" y="0"/>
                </a:cubicBezTo>
                <a:close/>
              </a:path>
              <a:path w="4243589" h="18288" stroke="0" extrusionOk="0">
                <a:moveTo>
                  <a:pt x="0" y="0"/>
                </a:moveTo>
                <a:cubicBezTo>
                  <a:pt x="143690" y="16630"/>
                  <a:pt x="266667" y="14847"/>
                  <a:pt x="521355" y="0"/>
                </a:cubicBezTo>
                <a:cubicBezTo>
                  <a:pt x="776043" y="-14847"/>
                  <a:pt x="814491" y="-17363"/>
                  <a:pt x="1000275" y="0"/>
                </a:cubicBezTo>
                <a:cubicBezTo>
                  <a:pt x="1186059" y="17363"/>
                  <a:pt x="1352504" y="-23507"/>
                  <a:pt x="1521630" y="0"/>
                </a:cubicBezTo>
                <a:cubicBezTo>
                  <a:pt x="1690756" y="23507"/>
                  <a:pt x="1889525" y="5871"/>
                  <a:pt x="2127857" y="0"/>
                </a:cubicBezTo>
                <a:cubicBezTo>
                  <a:pt x="2366189" y="-5871"/>
                  <a:pt x="2620628" y="-27997"/>
                  <a:pt x="2776520" y="0"/>
                </a:cubicBezTo>
                <a:cubicBezTo>
                  <a:pt x="2932412" y="27997"/>
                  <a:pt x="3131683" y="-25073"/>
                  <a:pt x="3467618" y="0"/>
                </a:cubicBezTo>
                <a:cubicBezTo>
                  <a:pt x="3803553" y="25073"/>
                  <a:pt x="4017371" y="3071"/>
                  <a:pt x="4243589" y="0"/>
                </a:cubicBezTo>
                <a:cubicBezTo>
                  <a:pt x="4243134" y="6162"/>
                  <a:pt x="4243492" y="11775"/>
                  <a:pt x="4243589" y="18288"/>
                </a:cubicBezTo>
                <a:cubicBezTo>
                  <a:pt x="4017834" y="-5779"/>
                  <a:pt x="3834586" y="13376"/>
                  <a:pt x="3594926" y="18288"/>
                </a:cubicBezTo>
                <a:cubicBezTo>
                  <a:pt x="3355266" y="23200"/>
                  <a:pt x="3204179" y="2869"/>
                  <a:pt x="2903827" y="18288"/>
                </a:cubicBezTo>
                <a:cubicBezTo>
                  <a:pt x="2603475" y="33707"/>
                  <a:pt x="2526187" y="46187"/>
                  <a:pt x="2212729" y="18288"/>
                </a:cubicBezTo>
                <a:cubicBezTo>
                  <a:pt x="1899271" y="-9611"/>
                  <a:pt x="1966289" y="29692"/>
                  <a:pt x="1733809" y="18288"/>
                </a:cubicBezTo>
                <a:cubicBezTo>
                  <a:pt x="1501329" y="6884"/>
                  <a:pt x="1343612" y="12492"/>
                  <a:pt x="1085146" y="18288"/>
                </a:cubicBezTo>
                <a:cubicBezTo>
                  <a:pt x="826680" y="24084"/>
                  <a:pt x="778184" y="35607"/>
                  <a:pt x="521355" y="18288"/>
                </a:cubicBezTo>
                <a:cubicBezTo>
                  <a:pt x="264526" y="969"/>
                  <a:pt x="120277" y="4268"/>
                  <a:pt x="0" y="18288"/>
                </a:cubicBezTo>
                <a:cubicBezTo>
                  <a:pt x="766" y="10800"/>
                  <a:pt x="-457" y="8180"/>
                  <a:pt x="0" y="0"/>
                </a:cubicBezTo>
                <a:close/>
              </a:path>
            </a:pathLst>
          </a:custGeom>
          <a:solidFill>
            <a:schemeClr val="accent2"/>
          </a:solidFill>
          <a:ln w="44450" cap="rnd">
            <a:solidFill>
              <a:schemeClr val="accent2"/>
            </a:solidFill>
            <a:round/>
            <a:extLst>
              <a:ext uri="{C807C97D-BFC1-408E-A445-0C87EB9F89A2}">
                <ask:lineSketchStyleProps xmlns:ask="http://schemas.microsoft.com/office/drawing/2018/sketchyshapes" sd="2727557108">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Content Placeholder 3">
            <a:extLst>
              <a:ext uri="{FF2B5EF4-FFF2-40B4-BE49-F238E27FC236}">
                <a16:creationId xmlns:a16="http://schemas.microsoft.com/office/drawing/2014/main" id="{E70F6AC9-16BD-F636-FF23-8D70DA4C5181}"/>
              </a:ext>
            </a:extLst>
          </p:cNvPr>
          <p:cNvSpPr>
            <a:spLocks noGrp="1"/>
          </p:cNvSpPr>
          <p:nvPr>
            <p:ph sz="half" idx="2"/>
            <p:extLst>
              <p:ext uri="{E7BDC344-281C-4309-B0C6-D0EE65EED2A8}">
                <p202:designPr xmlns:p202="http://schemas.microsoft.com/office/powerpoint/2020/02/main">
                  <p202:designTagLst>
                    <p202:designTag name="ARCH:1:CLS" val="InformationBlock"/>
                    <p202:designTag name="ARCH:1:VSVAR" val="TitledTextBox"/>
                  </p202:designTagLst>
                </p202:designPr>
              </p:ext>
            </p:extLst>
          </p:nvPr>
        </p:nvSpPr>
        <p:spPr>
          <a:xfrm>
            <a:off x="5297762" y="2706624"/>
            <a:ext cx="6251110" cy="3483864"/>
          </a:xfrm>
        </p:spPr>
        <p:txBody>
          <a:bodyPr>
            <a:noAutofit/>
          </a:bodyPr>
          <a:lstStyle/>
          <a:p>
            <a:pPr marL="0" indent="0">
              <a:spcBef>
                <a:spcPts val="2500"/>
              </a:spcBef>
              <a:buNone/>
            </a:pPr>
            <a:r>
              <a:rPr lang="en-US" sz="2000" b="1" dirty="0"/>
              <a:t>Designing a Supportive Daily Rhythm</a:t>
            </a:r>
          </a:p>
          <a:p>
            <a:pPr marL="0" lvl="1" indent="0">
              <a:buNone/>
            </a:pPr>
            <a:r>
              <a:rPr lang="en-US" sz="2000" dirty="0"/>
              <a:t>Establish routines that nurture your nervous system by balancing meals, sleep, and work for optimal well-being.</a:t>
            </a:r>
          </a:p>
          <a:p>
            <a:pPr marL="0" indent="0">
              <a:spcBef>
                <a:spcPts val="2500"/>
              </a:spcBef>
              <a:buNone/>
            </a:pPr>
            <a:r>
              <a:rPr lang="en-US" sz="2000" b="1" dirty="0"/>
              <a:t>Influence of Environment and Choices</a:t>
            </a:r>
          </a:p>
          <a:p>
            <a:pPr marL="0" lvl="1" indent="0">
              <a:buNone/>
            </a:pPr>
            <a:r>
              <a:rPr lang="en-US" sz="2000" dirty="0"/>
              <a:t>Be mindful of how your environment, food choices, digital input, and noise impact your nervous system.</a:t>
            </a:r>
          </a:p>
          <a:p>
            <a:pPr marL="0" indent="0">
              <a:spcBef>
                <a:spcPts val="2500"/>
              </a:spcBef>
              <a:buNone/>
            </a:pPr>
            <a:r>
              <a:rPr lang="en-US" sz="2000" b="1" dirty="0"/>
              <a:t>Practical Tools for Regulation</a:t>
            </a:r>
          </a:p>
          <a:p>
            <a:pPr marL="0" lvl="1" indent="0">
              <a:buNone/>
            </a:pPr>
            <a:r>
              <a:rPr lang="en-US" sz="2000" dirty="0"/>
              <a:t>Try activities like a five senses scan, a meal check-in, and utilizing a 24-hour rhythm template for self-regulation.</a:t>
            </a:r>
          </a:p>
        </p:txBody>
      </p:sp>
    </p:spTree>
    <p:extLst>
      <p:ext uri="{BB962C8B-B14F-4D97-AF65-F5344CB8AC3E}">
        <p14:creationId xmlns:p14="http://schemas.microsoft.com/office/powerpoint/2010/main" val="168976510"/>
      </p:ext>
    </p:extLst>
  </p:cSld>
  <p:clrMapOvr>
    <a:masterClrMapping/>
  </p:clrMapOvr>
  <p:transition>
    <p:fade/>
  </p:transition>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5" name="Rectangle 14">
            <a:extLst>
              <a:ext uri="{FF2B5EF4-FFF2-40B4-BE49-F238E27FC236}">
                <a16:creationId xmlns:a16="http://schemas.microsoft.com/office/drawing/2014/main" id="{2C61293E-6EBE-43EF-A52C-9BEBFD7679D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5EC335A9-A387-C6A9-BF80-384E66B31B5A}"/>
              </a:ext>
            </a:extLst>
          </p:cNvPr>
          <p:cNvSpPr>
            <a:spLocks noGrp="1"/>
          </p:cNvSpPr>
          <p:nvPr>
            <p:ph type="title"/>
          </p:nvPr>
        </p:nvSpPr>
        <p:spPr>
          <a:xfrm>
            <a:off x="4489807" y="54864"/>
            <a:ext cx="7059065" cy="2057400"/>
          </a:xfrm>
        </p:spPr>
        <p:txBody>
          <a:bodyPr vert="horz" lIns="91440" tIns="45720" rIns="91440" bIns="45720" rtlCol="0" anchor="b">
            <a:normAutofit/>
          </a:bodyPr>
          <a:lstStyle/>
          <a:p>
            <a:pPr algn="ctr"/>
            <a:r>
              <a:rPr lang="en-US" sz="5400" b="1" dirty="0"/>
              <a:t>Somatic Toolbox for Calm</a:t>
            </a:r>
          </a:p>
        </p:txBody>
      </p:sp>
      <p:pic>
        <p:nvPicPr>
          <p:cNvPr id="5" name="Content Placeholder 4" descr="Abstract color geometry background">
            <a:extLst>
              <a:ext uri="{FF2B5EF4-FFF2-40B4-BE49-F238E27FC236}">
                <a16:creationId xmlns:a16="http://schemas.microsoft.com/office/drawing/2014/main" id="{E8B1FA17-C1AC-4B99-9774-9ED9AEE8B4E4}"/>
              </a:ext>
            </a:extLst>
          </p:cNvPr>
          <p:cNvPicPr>
            <a:picLocks noGrp="1" noChangeAspect="1"/>
          </p:cNvPicPr>
          <p:nvPr>
            <p:ph sz="half" idx="1"/>
          </p:nvPr>
        </p:nvPicPr>
        <p:blipFill>
          <a:blip r:embed="rId3"/>
          <a:srcRect l="24143" r="31376" b="2"/>
          <a:stretch>
            <a:fillRect/>
          </a:stretch>
        </p:blipFill>
        <p:spPr>
          <a:xfrm>
            <a:off x="1" y="10"/>
            <a:ext cx="4657344" cy="6857990"/>
          </a:xfrm>
          <a:custGeom>
            <a:avLst/>
            <a:gdLst/>
            <a:ahLst/>
            <a:cxnLst/>
            <a:rect l="l" t="t" r="r" b="b"/>
            <a:pathLst>
              <a:path w="4657344" h="6858000">
                <a:moveTo>
                  <a:pt x="0" y="0"/>
                </a:moveTo>
                <a:lnTo>
                  <a:pt x="3429755" y="0"/>
                </a:lnTo>
                <a:lnTo>
                  <a:pt x="3526016" y="148742"/>
                </a:lnTo>
                <a:cubicBezTo>
                  <a:pt x="3657740" y="365513"/>
                  <a:pt x="3777402" y="589569"/>
                  <a:pt x="3886489" y="819975"/>
                </a:cubicBezTo>
                <a:cubicBezTo>
                  <a:pt x="3891856" y="833492"/>
                  <a:pt x="3900663" y="845393"/>
                  <a:pt x="3912049" y="854514"/>
                </a:cubicBezTo>
                <a:cubicBezTo>
                  <a:pt x="3897352" y="819849"/>
                  <a:pt x="3883037" y="784928"/>
                  <a:pt x="3868083" y="750263"/>
                </a:cubicBezTo>
                <a:cubicBezTo>
                  <a:pt x="3806989" y="608712"/>
                  <a:pt x="3742478" y="469145"/>
                  <a:pt x="3674155" y="331786"/>
                </a:cubicBezTo>
                <a:lnTo>
                  <a:pt x="3496656" y="0"/>
                </a:lnTo>
                <a:lnTo>
                  <a:pt x="3554371" y="0"/>
                </a:lnTo>
                <a:lnTo>
                  <a:pt x="3661621" y="196614"/>
                </a:lnTo>
                <a:cubicBezTo>
                  <a:pt x="3856899" y="573253"/>
                  <a:pt x="4021071" y="966066"/>
                  <a:pt x="4161279" y="1371196"/>
                </a:cubicBezTo>
                <a:cubicBezTo>
                  <a:pt x="4379525" y="2007265"/>
                  <a:pt x="4530141" y="2664286"/>
                  <a:pt x="4610660" y="3331516"/>
                </a:cubicBezTo>
                <a:cubicBezTo>
                  <a:pt x="4652837" y="3672965"/>
                  <a:pt x="4671625" y="4013908"/>
                  <a:pt x="4645040" y="4357388"/>
                </a:cubicBezTo>
                <a:cubicBezTo>
                  <a:pt x="4613599" y="4758899"/>
                  <a:pt x="4566181" y="5157998"/>
                  <a:pt x="4485789" y="5552906"/>
                </a:cubicBezTo>
                <a:cubicBezTo>
                  <a:pt x="4397121" y="5988893"/>
                  <a:pt x="4276748" y="6414594"/>
                  <a:pt x="4117769" y="6828295"/>
                </a:cubicBezTo>
                <a:lnTo>
                  <a:pt x="4105288" y="6858000"/>
                </a:lnTo>
                <a:lnTo>
                  <a:pt x="4052520" y="6858000"/>
                </a:lnTo>
                <a:lnTo>
                  <a:pt x="4059369" y="6841549"/>
                </a:lnTo>
                <a:cubicBezTo>
                  <a:pt x="4147276" y="6614016"/>
                  <a:pt x="4224193" y="6380817"/>
                  <a:pt x="4291518" y="6142729"/>
                </a:cubicBezTo>
                <a:cubicBezTo>
                  <a:pt x="4350055" y="5935370"/>
                  <a:pt x="4393256" y="5723695"/>
                  <a:pt x="4443357" y="5513923"/>
                </a:cubicBezTo>
                <a:cubicBezTo>
                  <a:pt x="4444541" y="5502788"/>
                  <a:pt x="4445137" y="5491601"/>
                  <a:pt x="4445146" y="5480401"/>
                </a:cubicBezTo>
                <a:cubicBezTo>
                  <a:pt x="4408465" y="5607635"/>
                  <a:pt x="4379196" y="5719759"/>
                  <a:pt x="4344559" y="5830359"/>
                </a:cubicBezTo>
                <a:cubicBezTo>
                  <a:pt x="4254261" y="6118381"/>
                  <a:pt x="4150112" y="6398531"/>
                  <a:pt x="4031702" y="6670527"/>
                </a:cubicBezTo>
                <a:lnTo>
                  <a:pt x="3943824" y="6858000"/>
                </a:lnTo>
                <a:lnTo>
                  <a:pt x="0" y="6858000"/>
                </a:lnTo>
                <a:close/>
              </a:path>
            </a:pathLst>
          </a:custGeom>
        </p:spPr>
      </p:pic>
      <p:sp>
        <p:nvSpPr>
          <p:cNvPr id="17" name="sketchy line">
            <a:extLst>
              <a:ext uri="{FF2B5EF4-FFF2-40B4-BE49-F238E27FC236}">
                <a16:creationId xmlns:a16="http://schemas.microsoft.com/office/drawing/2014/main" id="{21540236-BFD5-4A9D-8840-4703E7F7682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297762" y="2374947"/>
            <a:ext cx="4243589" cy="18288"/>
          </a:xfrm>
          <a:custGeom>
            <a:avLst/>
            <a:gdLst>
              <a:gd name="connsiteX0" fmla="*/ 0 w 4243589"/>
              <a:gd name="connsiteY0" fmla="*/ 0 h 18288"/>
              <a:gd name="connsiteX1" fmla="*/ 478919 w 4243589"/>
              <a:gd name="connsiteY1" fmla="*/ 0 h 18288"/>
              <a:gd name="connsiteX2" fmla="*/ 957839 w 4243589"/>
              <a:gd name="connsiteY2" fmla="*/ 0 h 18288"/>
              <a:gd name="connsiteX3" fmla="*/ 1521630 w 4243589"/>
              <a:gd name="connsiteY3" fmla="*/ 0 h 18288"/>
              <a:gd name="connsiteX4" fmla="*/ 2212729 w 4243589"/>
              <a:gd name="connsiteY4" fmla="*/ 0 h 18288"/>
              <a:gd name="connsiteX5" fmla="*/ 2734084 w 4243589"/>
              <a:gd name="connsiteY5" fmla="*/ 0 h 18288"/>
              <a:gd name="connsiteX6" fmla="*/ 3255439 w 4243589"/>
              <a:gd name="connsiteY6" fmla="*/ 0 h 18288"/>
              <a:gd name="connsiteX7" fmla="*/ 4243589 w 4243589"/>
              <a:gd name="connsiteY7" fmla="*/ 0 h 18288"/>
              <a:gd name="connsiteX8" fmla="*/ 4243589 w 4243589"/>
              <a:gd name="connsiteY8" fmla="*/ 18288 h 18288"/>
              <a:gd name="connsiteX9" fmla="*/ 3594926 w 4243589"/>
              <a:gd name="connsiteY9" fmla="*/ 18288 h 18288"/>
              <a:gd name="connsiteX10" fmla="*/ 3073571 w 4243589"/>
              <a:gd name="connsiteY10" fmla="*/ 18288 h 18288"/>
              <a:gd name="connsiteX11" fmla="*/ 2552216 w 4243589"/>
              <a:gd name="connsiteY11" fmla="*/ 18288 h 18288"/>
              <a:gd name="connsiteX12" fmla="*/ 1903553 w 4243589"/>
              <a:gd name="connsiteY12" fmla="*/ 18288 h 18288"/>
              <a:gd name="connsiteX13" fmla="*/ 1212454 w 4243589"/>
              <a:gd name="connsiteY13" fmla="*/ 18288 h 18288"/>
              <a:gd name="connsiteX14" fmla="*/ 733535 w 4243589"/>
              <a:gd name="connsiteY14" fmla="*/ 18288 h 18288"/>
              <a:gd name="connsiteX15" fmla="*/ 0 w 4243589"/>
              <a:gd name="connsiteY15" fmla="*/ 18288 h 18288"/>
              <a:gd name="connsiteX16" fmla="*/ 0 w 4243589"/>
              <a:gd name="connsiteY16"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43589" h="18288" fill="none" extrusionOk="0">
                <a:moveTo>
                  <a:pt x="0" y="0"/>
                </a:moveTo>
                <a:cubicBezTo>
                  <a:pt x="213395" y="-21006"/>
                  <a:pt x="307421" y="-18116"/>
                  <a:pt x="478919" y="0"/>
                </a:cubicBezTo>
                <a:cubicBezTo>
                  <a:pt x="650417" y="18116"/>
                  <a:pt x="831092" y="-21237"/>
                  <a:pt x="957839" y="0"/>
                </a:cubicBezTo>
                <a:cubicBezTo>
                  <a:pt x="1084586" y="21237"/>
                  <a:pt x="1301682" y="25124"/>
                  <a:pt x="1521630" y="0"/>
                </a:cubicBezTo>
                <a:cubicBezTo>
                  <a:pt x="1741578" y="-25124"/>
                  <a:pt x="1970269" y="-29139"/>
                  <a:pt x="2212729" y="0"/>
                </a:cubicBezTo>
                <a:cubicBezTo>
                  <a:pt x="2455189" y="29139"/>
                  <a:pt x="2558847" y="-4796"/>
                  <a:pt x="2734084" y="0"/>
                </a:cubicBezTo>
                <a:cubicBezTo>
                  <a:pt x="2909321" y="4796"/>
                  <a:pt x="3097217" y="-13409"/>
                  <a:pt x="3255439" y="0"/>
                </a:cubicBezTo>
                <a:cubicBezTo>
                  <a:pt x="3413662" y="13409"/>
                  <a:pt x="3979999" y="-10121"/>
                  <a:pt x="4243589" y="0"/>
                </a:cubicBezTo>
                <a:cubicBezTo>
                  <a:pt x="4244484" y="8974"/>
                  <a:pt x="4243043" y="9359"/>
                  <a:pt x="4243589" y="18288"/>
                </a:cubicBezTo>
                <a:cubicBezTo>
                  <a:pt x="4058777" y="31246"/>
                  <a:pt x="3910348" y="3158"/>
                  <a:pt x="3594926" y="18288"/>
                </a:cubicBezTo>
                <a:cubicBezTo>
                  <a:pt x="3279504" y="33418"/>
                  <a:pt x="3319955" y="-3977"/>
                  <a:pt x="3073571" y="18288"/>
                </a:cubicBezTo>
                <a:cubicBezTo>
                  <a:pt x="2827187" y="40553"/>
                  <a:pt x="2767387" y="1863"/>
                  <a:pt x="2552216" y="18288"/>
                </a:cubicBezTo>
                <a:cubicBezTo>
                  <a:pt x="2337046" y="34713"/>
                  <a:pt x="2181871" y="19527"/>
                  <a:pt x="1903553" y="18288"/>
                </a:cubicBezTo>
                <a:cubicBezTo>
                  <a:pt x="1625235" y="17049"/>
                  <a:pt x="1557672" y="24174"/>
                  <a:pt x="1212454" y="18288"/>
                </a:cubicBezTo>
                <a:cubicBezTo>
                  <a:pt x="867236" y="12402"/>
                  <a:pt x="874382" y="15627"/>
                  <a:pt x="733535" y="18288"/>
                </a:cubicBezTo>
                <a:cubicBezTo>
                  <a:pt x="592688" y="20949"/>
                  <a:pt x="183477" y="14753"/>
                  <a:pt x="0" y="18288"/>
                </a:cubicBezTo>
                <a:cubicBezTo>
                  <a:pt x="-229" y="14222"/>
                  <a:pt x="509" y="5816"/>
                  <a:pt x="0" y="0"/>
                </a:cubicBezTo>
                <a:close/>
              </a:path>
              <a:path w="4243589" h="18288" stroke="0" extrusionOk="0">
                <a:moveTo>
                  <a:pt x="0" y="0"/>
                </a:moveTo>
                <a:cubicBezTo>
                  <a:pt x="143690" y="16630"/>
                  <a:pt x="266667" y="14847"/>
                  <a:pt x="521355" y="0"/>
                </a:cubicBezTo>
                <a:cubicBezTo>
                  <a:pt x="776043" y="-14847"/>
                  <a:pt x="814491" y="-17363"/>
                  <a:pt x="1000275" y="0"/>
                </a:cubicBezTo>
                <a:cubicBezTo>
                  <a:pt x="1186059" y="17363"/>
                  <a:pt x="1352504" y="-23507"/>
                  <a:pt x="1521630" y="0"/>
                </a:cubicBezTo>
                <a:cubicBezTo>
                  <a:pt x="1690756" y="23507"/>
                  <a:pt x="1889525" y="5871"/>
                  <a:pt x="2127857" y="0"/>
                </a:cubicBezTo>
                <a:cubicBezTo>
                  <a:pt x="2366189" y="-5871"/>
                  <a:pt x="2620628" y="-27997"/>
                  <a:pt x="2776520" y="0"/>
                </a:cubicBezTo>
                <a:cubicBezTo>
                  <a:pt x="2932412" y="27997"/>
                  <a:pt x="3131683" y="-25073"/>
                  <a:pt x="3467618" y="0"/>
                </a:cubicBezTo>
                <a:cubicBezTo>
                  <a:pt x="3803553" y="25073"/>
                  <a:pt x="4017371" y="3071"/>
                  <a:pt x="4243589" y="0"/>
                </a:cubicBezTo>
                <a:cubicBezTo>
                  <a:pt x="4243134" y="6162"/>
                  <a:pt x="4243492" y="11775"/>
                  <a:pt x="4243589" y="18288"/>
                </a:cubicBezTo>
                <a:cubicBezTo>
                  <a:pt x="4017834" y="-5779"/>
                  <a:pt x="3834586" y="13376"/>
                  <a:pt x="3594926" y="18288"/>
                </a:cubicBezTo>
                <a:cubicBezTo>
                  <a:pt x="3355266" y="23200"/>
                  <a:pt x="3204179" y="2869"/>
                  <a:pt x="2903827" y="18288"/>
                </a:cubicBezTo>
                <a:cubicBezTo>
                  <a:pt x="2603475" y="33707"/>
                  <a:pt x="2526187" y="46187"/>
                  <a:pt x="2212729" y="18288"/>
                </a:cubicBezTo>
                <a:cubicBezTo>
                  <a:pt x="1899271" y="-9611"/>
                  <a:pt x="1966289" y="29692"/>
                  <a:pt x="1733809" y="18288"/>
                </a:cubicBezTo>
                <a:cubicBezTo>
                  <a:pt x="1501329" y="6884"/>
                  <a:pt x="1343612" y="12492"/>
                  <a:pt x="1085146" y="18288"/>
                </a:cubicBezTo>
                <a:cubicBezTo>
                  <a:pt x="826680" y="24084"/>
                  <a:pt x="778184" y="35607"/>
                  <a:pt x="521355" y="18288"/>
                </a:cubicBezTo>
                <a:cubicBezTo>
                  <a:pt x="264526" y="969"/>
                  <a:pt x="120277" y="4268"/>
                  <a:pt x="0" y="18288"/>
                </a:cubicBezTo>
                <a:cubicBezTo>
                  <a:pt x="766" y="10800"/>
                  <a:pt x="-457" y="8180"/>
                  <a:pt x="0" y="0"/>
                </a:cubicBezTo>
                <a:close/>
              </a:path>
            </a:pathLst>
          </a:custGeom>
          <a:solidFill>
            <a:schemeClr val="accent2"/>
          </a:solidFill>
          <a:ln w="44450" cap="rnd">
            <a:solidFill>
              <a:schemeClr val="accent2"/>
            </a:solidFill>
            <a:round/>
            <a:extLst>
              <a:ext uri="{C807C97D-BFC1-408E-A445-0C87EB9F89A2}">
                <ask:lineSketchStyleProps xmlns:ask="http://schemas.microsoft.com/office/drawing/2018/sketchyshapes" sd="2727557108">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Content Placeholder 3">
            <a:extLst>
              <a:ext uri="{FF2B5EF4-FFF2-40B4-BE49-F238E27FC236}">
                <a16:creationId xmlns:a16="http://schemas.microsoft.com/office/drawing/2014/main" id="{FFF5CC6C-557C-FA67-B48E-B01966FE4FA6}"/>
              </a:ext>
            </a:extLst>
          </p:cNvPr>
          <p:cNvSpPr>
            <a:spLocks noGrp="1"/>
          </p:cNvSpPr>
          <p:nvPr>
            <p:ph sz="half" idx="2"/>
            <p:extLst>
              <p:ext uri="{E7BDC344-281C-4309-B0C6-D0EE65EED2A8}">
                <p202:designPr xmlns:p202="http://schemas.microsoft.com/office/powerpoint/2020/02/main">
                  <p202:designTagLst>
                    <p202:designTag name="ARCH:1:CLS" val="InformationBlock"/>
                    <p202:designTag name="ARCH:1:VSVAR" val="TitledTextBox"/>
                  </p202:designTagLst>
                </p202:designPr>
              </p:ext>
            </p:extLst>
          </p:nvPr>
        </p:nvSpPr>
        <p:spPr>
          <a:xfrm>
            <a:off x="5297762" y="2706624"/>
            <a:ext cx="6251110" cy="3483864"/>
          </a:xfrm>
        </p:spPr>
        <p:txBody>
          <a:bodyPr>
            <a:noAutofit/>
          </a:bodyPr>
          <a:lstStyle/>
          <a:p>
            <a:pPr marL="0" indent="0">
              <a:spcBef>
                <a:spcPts val="2500"/>
              </a:spcBef>
              <a:buNone/>
            </a:pPr>
            <a:r>
              <a:rPr lang="en-US" sz="2400" b="1" dirty="0"/>
              <a:t>Daily Regulation Techniques</a:t>
            </a:r>
          </a:p>
          <a:p>
            <a:pPr marL="0" lvl="1" indent="0">
              <a:buNone/>
            </a:pPr>
            <a:r>
              <a:rPr lang="en-US" sz="2000" dirty="0"/>
              <a:t>Utilize breathwork, ball rolling, and acupressure to promote daily calm and nervous system balance.</a:t>
            </a:r>
          </a:p>
          <a:p>
            <a:pPr marL="0" indent="0">
              <a:spcBef>
                <a:spcPts val="2500"/>
              </a:spcBef>
              <a:buNone/>
            </a:pPr>
            <a:r>
              <a:rPr lang="en-US" sz="2400" b="1" dirty="0"/>
              <a:t>Nervous System Resets</a:t>
            </a:r>
          </a:p>
          <a:p>
            <a:pPr marL="0" lvl="1" indent="0">
              <a:buNone/>
            </a:pPr>
            <a:r>
              <a:rPr lang="en-US" sz="2000" dirty="0"/>
              <a:t>Practice orienting and </a:t>
            </a:r>
            <a:r>
              <a:rPr lang="en-US" sz="2000" dirty="0" err="1"/>
              <a:t>vagus</a:t>
            </a:r>
            <a:r>
              <a:rPr lang="en-US" sz="2000" dirty="0"/>
              <a:t> nerve stimulation activities to support self-regulation and relaxation.</a:t>
            </a:r>
          </a:p>
          <a:p>
            <a:pPr marL="0" indent="0">
              <a:spcBef>
                <a:spcPts val="2500"/>
              </a:spcBef>
              <a:buNone/>
            </a:pPr>
            <a:r>
              <a:rPr lang="en-US" sz="2400" b="1" dirty="0"/>
              <a:t>Self-Tracking Homework</a:t>
            </a:r>
          </a:p>
          <a:p>
            <a:pPr marL="0" lvl="1" indent="0">
              <a:buNone/>
            </a:pPr>
            <a:r>
              <a:rPr lang="en-US" sz="2000" dirty="0"/>
              <a:t>Try two techniques daily, monitor before and after sensations, and choose top self-regulation tools for continued use.</a:t>
            </a:r>
          </a:p>
        </p:txBody>
      </p:sp>
    </p:spTree>
    <p:extLst>
      <p:ext uri="{BB962C8B-B14F-4D97-AF65-F5344CB8AC3E}">
        <p14:creationId xmlns:p14="http://schemas.microsoft.com/office/powerpoint/2010/main" val="3903960341"/>
      </p:ext>
    </p:extLst>
  </p:cSld>
  <p:clrMapOvr>
    <a:masterClrMapping/>
  </p:clrMapOvr>
  <p:transition>
    <p:fade/>
  </p:transition>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5" name="Rectangle 14">
            <a:extLst>
              <a:ext uri="{FF2B5EF4-FFF2-40B4-BE49-F238E27FC236}">
                <a16:creationId xmlns:a16="http://schemas.microsoft.com/office/drawing/2014/main" id="{F2148B94-829B-4D06-81FB-D8797E1EC88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2" name="Title 1">
            <a:extLst>
              <a:ext uri="{FF2B5EF4-FFF2-40B4-BE49-F238E27FC236}">
                <a16:creationId xmlns:a16="http://schemas.microsoft.com/office/drawing/2014/main" id="{3659D9C3-B323-4402-5296-8030B184575C}"/>
              </a:ext>
            </a:extLst>
          </p:cNvPr>
          <p:cNvSpPr>
            <a:spLocks noGrp="1"/>
          </p:cNvSpPr>
          <p:nvPr>
            <p:ph type="title"/>
          </p:nvPr>
        </p:nvSpPr>
        <p:spPr>
          <a:xfrm>
            <a:off x="670673" y="390371"/>
            <a:ext cx="6328842" cy="1310605"/>
          </a:xfrm>
        </p:spPr>
        <p:txBody>
          <a:bodyPr vert="horz" lIns="91440" tIns="45720" rIns="91440" bIns="45720" rtlCol="0" anchor="ctr">
            <a:noAutofit/>
          </a:bodyPr>
          <a:lstStyle/>
          <a:p>
            <a:pPr algn="ctr"/>
            <a:r>
              <a:rPr lang="en-US" sz="5400" b="1" dirty="0"/>
              <a:t>Reclaiming Joy &amp; Expression</a:t>
            </a:r>
          </a:p>
        </p:txBody>
      </p:sp>
      <p:sp>
        <p:nvSpPr>
          <p:cNvPr id="17" name="Rectangle 16">
            <a:extLst>
              <a:ext uri="{FF2B5EF4-FFF2-40B4-BE49-F238E27FC236}">
                <a16:creationId xmlns:a16="http://schemas.microsoft.com/office/drawing/2014/main" id="{CD84038B-4A56-439B-A184-79B2D450669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982603"/>
            <a:ext cx="7940040" cy="64008"/>
          </a:xfrm>
          <a:prstGeom prst="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2"/>
              </a:solidFill>
            </a:endParaRPr>
          </a:p>
        </p:txBody>
      </p:sp>
      <p:sp>
        <p:nvSpPr>
          <p:cNvPr id="4" name="Content Placeholder 3">
            <a:extLst>
              <a:ext uri="{FF2B5EF4-FFF2-40B4-BE49-F238E27FC236}">
                <a16:creationId xmlns:a16="http://schemas.microsoft.com/office/drawing/2014/main" id="{52159AC0-9C6B-992B-5D33-6F8C1AA65314}"/>
              </a:ext>
            </a:extLst>
          </p:cNvPr>
          <p:cNvSpPr>
            <a:spLocks noGrp="1"/>
          </p:cNvSpPr>
          <p:nvPr>
            <p:ph sz="half" idx="2"/>
            <p:extLst>
              <p:ext uri="{E7BDC344-281C-4309-B0C6-D0EE65EED2A8}">
                <p202:designPr xmlns:p202="http://schemas.microsoft.com/office/powerpoint/2020/02/main">
                  <p202:designTagLst>
                    <p202:designTag name="ARCH:1:CLS" val="InformationBlock"/>
                    <p202:designTag name="ARCH:1:VSVAR" val="TitledTextBox"/>
                  </p202:designTagLst>
                </p202:designPr>
              </p:ext>
            </p:extLst>
          </p:nvPr>
        </p:nvSpPr>
        <p:spPr>
          <a:xfrm>
            <a:off x="368809" y="2328238"/>
            <a:ext cx="6913733" cy="4128297"/>
          </a:xfrm>
        </p:spPr>
        <p:txBody>
          <a:bodyPr>
            <a:normAutofit/>
          </a:bodyPr>
          <a:lstStyle/>
          <a:p>
            <a:pPr marL="0" indent="0">
              <a:spcBef>
                <a:spcPts val="2500"/>
              </a:spcBef>
              <a:buNone/>
            </a:pPr>
            <a:r>
              <a:rPr lang="en-US" sz="2400" b="1" dirty="0"/>
              <a:t>Creative Tools for Expression</a:t>
            </a:r>
          </a:p>
          <a:p>
            <a:pPr marL="0" lvl="1" indent="0">
              <a:buNone/>
            </a:pPr>
            <a:r>
              <a:rPr lang="en-US" sz="2000" dirty="0"/>
              <a:t>Engage with art, movement, voice, and stillness as methods to regulate your nervous system and express yourself fully.</a:t>
            </a:r>
          </a:p>
          <a:p>
            <a:pPr marL="0" indent="0">
              <a:spcBef>
                <a:spcPts val="2500"/>
              </a:spcBef>
              <a:buNone/>
            </a:pPr>
            <a:r>
              <a:rPr lang="en-US" sz="2400" b="1" dirty="0"/>
              <a:t>Rediscover Inspiring Activities</a:t>
            </a:r>
          </a:p>
          <a:p>
            <a:pPr marL="0" lvl="1" indent="0">
              <a:buNone/>
            </a:pPr>
            <a:r>
              <a:rPr lang="en-US" sz="2000" dirty="0"/>
              <a:t>Reconnect with the activities that inspire and energize you, enhancing your daily sense of vibrancy and joy.</a:t>
            </a:r>
          </a:p>
          <a:p>
            <a:pPr marL="0" indent="0">
              <a:spcBef>
                <a:spcPts val="2500"/>
              </a:spcBef>
              <a:buNone/>
            </a:pPr>
            <a:r>
              <a:rPr lang="en-US" sz="2400" b="1" dirty="0"/>
              <a:t>Joyful Homework Practices</a:t>
            </a:r>
          </a:p>
          <a:p>
            <a:pPr marL="0" lvl="1" indent="0">
              <a:buNone/>
            </a:pPr>
            <a:r>
              <a:rPr lang="en-US" sz="2000" dirty="0"/>
              <a:t>Make a collage, journal or sketch your feelings, and plan a ritual that fills your week with joy.</a:t>
            </a:r>
          </a:p>
        </p:txBody>
      </p:sp>
      <p:pic>
        <p:nvPicPr>
          <p:cNvPr id="5" name="Content Placeholder 4" descr="Mixed media collage pieces">
            <a:extLst>
              <a:ext uri="{FF2B5EF4-FFF2-40B4-BE49-F238E27FC236}">
                <a16:creationId xmlns:a16="http://schemas.microsoft.com/office/drawing/2014/main" id="{EC1E58CC-5FDC-478C-9E2B-E08EA222AA08}"/>
              </a:ext>
            </a:extLst>
          </p:cNvPr>
          <p:cNvPicPr>
            <a:picLocks noGrp="1" noChangeAspect="1"/>
          </p:cNvPicPr>
          <p:nvPr>
            <p:ph sz="half" idx="1"/>
          </p:nvPr>
        </p:nvPicPr>
        <p:blipFill>
          <a:blip r:embed="rId3"/>
          <a:srcRect l="12681" r="4652"/>
          <a:stretch>
            <a:fillRect/>
          </a:stretch>
        </p:blipFill>
        <p:spPr>
          <a:xfrm>
            <a:off x="7940040" y="10"/>
            <a:ext cx="4251960" cy="6857991"/>
          </a:xfrm>
          <a:prstGeom prst="rect">
            <a:avLst/>
          </a:prstGeom>
        </p:spPr>
      </p:pic>
      <p:sp>
        <p:nvSpPr>
          <p:cNvPr id="19" name="Rectangle 18">
            <a:extLst>
              <a:ext uri="{FF2B5EF4-FFF2-40B4-BE49-F238E27FC236}">
                <a16:creationId xmlns:a16="http://schemas.microsoft.com/office/drawing/2014/main" id="{4F96EE13-2C4D-4262-812E-DDE5FC35F0A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4487469" y="3396995"/>
            <a:ext cx="6858002" cy="64008"/>
          </a:xfrm>
          <a:prstGeom prst="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spTree>
    <p:extLst>
      <p:ext uri="{BB962C8B-B14F-4D97-AF65-F5344CB8AC3E}">
        <p14:creationId xmlns:p14="http://schemas.microsoft.com/office/powerpoint/2010/main" val="3698529794"/>
      </p:ext>
    </p:extLst>
  </p:cSld>
  <p:clrMapOvr>
    <a:masterClrMapping/>
  </p:clrMapOvr>
  <p:transition>
    <p:fade/>
  </p:transition>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3386</TotalTime>
  <Words>1676</Words>
  <Application>Microsoft Office PowerPoint</Application>
  <PresentationFormat>Widescreen</PresentationFormat>
  <Paragraphs>114</Paragraphs>
  <Slides>12</Slides>
  <Notes>12</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12</vt:i4>
      </vt:variant>
    </vt:vector>
  </HeadingPairs>
  <TitlesOfParts>
    <vt:vector size="17" baseType="lpstr">
      <vt:lpstr>Aptos</vt:lpstr>
      <vt:lpstr>Aptos Display</vt:lpstr>
      <vt:lpstr>Arial</vt:lpstr>
      <vt:lpstr>Calibri</vt:lpstr>
      <vt:lpstr>Office Theme</vt:lpstr>
      <vt:lpstr>Welcome to Rekindled Retreats</vt:lpstr>
      <vt:lpstr>What to Expect: Course Overview</vt:lpstr>
      <vt:lpstr>Mapping Mind &amp; Body</vt:lpstr>
      <vt:lpstr>Identifying Core Values</vt:lpstr>
      <vt:lpstr>Exploring Boundaries &amp; Safety</vt:lpstr>
      <vt:lpstr>Rebuilding Daily Routines</vt:lpstr>
      <vt:lpstr>Rebuilding Routines for Regulation</vt:lpstr>
      <vt:lpstr>Somatic Toolbox for Calm</vt:lpstr>
      <vt:lpstr>Reclaiming Joy &amp; Expression</vt:lpstr>
      <vt:lpstr>Integrating Growth &amp; Rituals</vt:lpstr>
      <vt:lpstr>Bonus Tools and Support</vt:lpstr>
      <vt:lpstr>Thank You—Keep Moving Forward</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natalie newgent</dc:creator>
  <cp:lastModifiedBy>natalie newgent</cp:lastModifiedBy>
  <cp:revision>3</cp:revision>
  <dcterms:created xsi:type="dcterms:W3CDTF">2025-07-25T23:50:13Z</dcterms:created>
  <dcterms:modified xsi:type="dcterms:W3CDTF">2025-08-19T13:18:06Z</dcterms:modified>
</cp:coreProperties>
</file>